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4" r:id="rId6"/>
    <p:sldId id="285" r:id="rId7"/>
    <p:sldId id="288" r:id="rId8"/>
    <p:sldId id="289" r:id="rId9"/>
    <p:sldId id="291" r:id="rId10"/>
    <p:sldId id="290" r:id="rId11"/>
    <p:sldId id="292" r:id="rId12"/>
    <p:sldId id="260" r:id="rId13"/>
    <p:sldId id="287" r:id="rId14"/>
    <p:sldId id="297" r:id="rId15"/>
    <p:sldId id="293" r:id="rId16"/>
    <p:sldId id="294" r:id="rId17"/>
    <p:sldId id="295" r:id="rId18"/>
    <p:sldId id="296" r:id="rId19"/>
    <p:sldId id="261" r:id="rId20"/>
    <p:sldId id="262" r:id="rId21"/>
    <p:sldId id="272" r:id="rId22"/>
    <p:sldId id="263" r:id="rId23"/>
    <p:sldId id="275" r:id="rId24"/>
    <p:sldId id="264" r:id="rId25"/>
    <p:sldId id="274" r:id="rId26"/>
    <p:sldId id="265" r:id="rId27"/>
    <p:sldId id="266" r:id="rId28"/>
    <p:sldId id="267" r:id="rId29"/>
    <p:sldId id="268" r:id="rId30"/>
    <p:sldId id="269" r:id="rId31"/>
    <p:sldId id="282" r:id="rId32"/>
    <p:sldId id="273" r:id="rId33"/>
    <p:sldId id="276" r:id="rId34"/>
    <p:sldId id="279" r:id="rId35"/>
    <p:sldId id="271" r:id="rId36"/>
    <p:sldId id="280" r:id="rId37"/>
    <p:sldId id="281" r:id="rId38"/>
    <p:sldId id="278" r:id="rId39"/>
    <p:sldId id="283"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34" autoAdjust="0"/>
    <p:restoredTop sz="94660"/>
  </p:normalViewPr>
  <p:slideViewPr>
    <p:cSldViewPr>
      <p:cViewPr varScale="1">
        <p:scale>
          <a:sx n="102" d="100"/>
          <a:sy n="102" d="100"/>
        </p:scale>
        <p:origin x="22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64E856F-7583-4E83-BB73-6821A5E6B62E}" type="datetimeFigureOut">
              <a:rPr lang="en-GB" smtClean="0"/>
              <a:t>01/10/2018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2358631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4E856F-7583-4E83-BB73-6821A5E6B62E}" type="datetimeFigureOut">
              <a:rPr lang="en-GB" smtClean="0"/>
              <a:t>01/10/2018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373645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4E856F-7583-4E83-BB73-6821A5E6B62E}" type="datetimeFigureOut">
              <a:rPr lang="en-GB" smtClean="0"/>
              <a:t>01/10/2018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902819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64E856F-7583-4E83-BB73-6821A5E6B62E}" type="datetimeFigureOut">
              <a:rPr lang="en-GB" smtClean="0"/>
              <a:t>01/10/2018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149464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64E856F-7583-4E83-BB73-6821A5E6B62E}" type="datetimeFigureOut">
              <a:rPr lang="en-GB" smtClean="0"/>
              <a:t>01/10/2018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1391562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64E856F-7583-4E83-BB73-6821A5E6B62E}" type="datetimeFigureOut">
              <a:rPr lang="en-GB" smtClean="0"/>
              <a:t>01/10/2018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419649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4E856F-7583-4E83-BB73-6821A5E6B62E}" type="datetimeFigureOut">
              <a:rPr lang="en-GB" smtClean="0"/>
              <a:t>01/10/2018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3399318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4E856F-7583-4E83-BB73-6821A5E6B62E}" type="datetimeFigureOut">
              <a:rPr lang="en-GB" smtClean="0"/>
              <a:t>01/10/2018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4271786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4E856F-7583-4E83-BB73-6821A5E6B62E}" type="datetimeFigureOut">
              <a:rPr lang="en-GB" smtClean="0"/>
              <a:t>01/10/2018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4030589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4E856F-7583-4E83-BB73-6821A5E6B62E}" type="datetimeFigureOut">
              <a:rPr lang="en-GB" smtClean="0"/>
              <a:t>01/10/2018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856587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4E856F-7583-4E83-BB73-6821A5E6B62E}" type="datetimeFigureOut">
              <a:rPr lang="en-GB" smtClean="0"/>
              <a:t>01/10/2018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B6F861-E08F-447E-AA6D-D470AAF21CC7}" type="slidenum">
              <a:rPr lang="en-GB" smtClean="0"/>
              <a:t>‹#›</a:t>
            </a:fld>
            <a:endParaRPr lang="en-GB"/>
          </a:p>
        </p:txBody>
      </p:sp>
    </p:spTree>
    <p:extLst>
      <p:ext uri="{BB962C8B-B14F-4D97-AF65-F5344CB8AC3E}">
        <p14:creationId xmlns:p14="http://schemas.microsoft.com/office/powerpoint/2010/main" val="3624288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4E856F-7583-4E83-BB73-6821A5E6B62E}" type="datetimeFigureOut">
              <a:rPr lang="en-GB" smtClean="0"/>
              <a:t>01/10/2018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B6F861-E08F-447E-AA6D-D470AAF21CC7}" type="slidenum">
              <a:rPr lang="en-GB" smtClean="0"/>
              <a:t>‹#›</a:t>
            </a:fld>
            <a:endParaRPr lang="en-GB"/>
          </a:p>
        </p:txBody>
      </p:sp>
    </p:spTree>
    <p:extLst>
      <p:ext uri="{BB962C8B-B14F-4D97-AF65-F5344CB8AC3E}">
        <p14:creationId xmlns:p14="http://schemas.microsoft.com/office/powerpoint/2010/main" val="2848772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Coping with stress</a:t>
            </a:r>
            <a:endParaRPr lang="en-GB" dirty="0"/>
          </a:p>
        </p:txBody>
      </p:sp>
      <p:sp>
        <p:nvSpPr>
          <p:cNvPr id="3" name="Subtitle 2"/>
          <p:cNvSpPr>
            <a:spLocks noGrp="1"/>
          </p:cNvSpPr>
          <p:nvPr>
            <p:ph type="subTitle" idx="1"/>
          </p:nvPr>
        </p:nvSpPr>
        <p:spPr/>
        <p:txBody>
          <a:bodyPr>
            <a:normAutofit fontScale="55000" lnSpcReduction="20000"/>
          </a:bodyPr>
          <a:lstStyle/>
          <a:p>
            <a:pPr marL="457200" indent="-457200" algn="l">
              <a:buFont typeface="Arial" panose="020B0604020202020204" pitchFamily="34" charset="0"/>
              <a:buChar char="•"/>
            </a:pPr>
            <a:r>
              <a:rPr lang="en-GB" dirty="0" smtClean="0"/>
              <a:t>Managing </a:t>
            </a:r>
            <a:r>
              <a:rPr lang="en-GB" dirty="0"/>
              <a:t>and coping with stress: drug therapy (benzodiazepines, beta blockers), stress inoculation therapy and biofeedback. </a:t>
            </a:r>
            <a:endParaRPr lang="en-GB" dirty="0" smtClean="0"/>
          </a:p>
          <a:p>
            <a:pPr marL="457200" indent="-457200" algn="l">
              <a:buFont typeface="Arial" panose="020B0604020202020204" pitchFamily="34" charset="0"/>
              <a:buChar char="•"/>
            </a:pPr>
            <a:r>
              <a:rPr lang="en-GB" dirty="0" smtClean="0"/>
              <a:t>Gender </a:t>
            </a:r>
            <a:r>
              <a:rPr lang="en-GB" dirty="0"/>
              <a:t>differences in coping with stress. The role of social support in coping with stress; types of social support, </a:t>
            </a:r>
            <a:r>
              <a:rPr lang="en-GB" dirty="0" smtClean="0"/>
              <a:t>including </a:t>
            </a:r>
            <a:r>
              <a:rPr lang="en-GB" dirty="0"/>
              <a:t>instrumental, emotional and esteem support.</a:t>
            </a:r>
          </a:p>
        </p:txBody>
      </p:sp>
    </p:spTree>
    <p:extLst>
      <p:ext uri="{BB962C8B-B14F-4D97-AF65-F5344CB8AC3E}">
        <p14:creationId xmlns:p14="http://schemas.microsoft.com/office/powerpoint/2010/main" val="9676617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Syllabus</a:t>
            </a:r>
            <a:r>
              <a:rPr lang="en-GB" dirty="0"/>
              <a:t/>
            </a:r>
            <a:br>
              <a:rPr lang="en-GB" dirty="0"/>
            </a:br>
            <a:r>
              <a:rPr lang="en-GB" dirty="0"/>
              <a:t>Managing and coping with stress</a:t>
            </a:r>
            <a:r>
              <a:rPr lang="en-GB" dirty="0" smtClean="0"/>
              <a:t>:</a:t>
            </a:r>
            <a:endParaRPr lang="en-GB" dirty="0"/>
          </a:p>
        </p:txBody>
      </p:sp>
      <p:sp>
        <p:nvSpPr>
          <p:cNvPr id="3" name="Content Placeholder 2"/>
          <p:cNvSpPr>
            <a:spLocks noGrp="1"/>
          </p:cNvSpPr>
          <p:nvPr>
            <p:ph idx="1"/>
          </p:nvPr>
        </p:nvSpPr>
        <p:spPr/>
        <p:txBody>
          <a:bodyPr>
            <a:normAutofit/>
          </a:bodyPr>
          <a:lstStyle/>
          <a:p>
            <a:pPr marL="0" indent="0">
              <a:buNone/>
            </a:pPr>
            <a:endParaRPr lang="en-GB" dirty="0"/>
          </a:p>
          <a:p>
            <a:pPr marL="0" indent="0">
              <a:buNone/>
            </a:pPr>
            <a:r>
              <a:rPr lang="en-GB" dirty="0" smtClean="0"/>
              <a:t>Drug </a:t>
            </a:r>
            <a:r>
              <a:rPr lang="en-GB" dirty="0"/>
              <a:t>therapy (benzodiazepines, beta blockers), stress inoculation therapy and biofeedback. </a:t>
            </a:r>
          </a:p>
        </p:txBody>
      </p:sp>
    </p:spTree>
    <p:extLst>
      <p:ext uri="{BB962C8B-B14F-4D97-AF65-F5344CB8AC3E}">
        <p14:creationId xmlns:p14="http://schemas.microsoft.com/office/powerpoint/2010/main" val="25733302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2420888"/>
            <a:ext cx="2219325"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4" descr="data:image/jpeg;base64,/9j/4AAQSkZJRgABAQAAAQABAAD/2wCEAAkGBxQSEBUUEBQWFBUXFxUYFBcWFRQVFBYVFRUWFxUXGBUaHSggGholHRgWITIhJSkrLi8uGB8zODMsNygtLisBCgoKDg0OGhAQFCwcHx8tLCwsLCwtLCwsLCwsNywsLCwsLCwsLiwsLCwrLCwsLCssNzcrLCwsKzcsNywsLCwrLP/AABEIAKUBMgMBIgACEQEDEQH/xAAbAAABBQEBAAAAAAAAAAAAAAAAAQMEBQYHAv/EAEMQAAIBAgQEAwYDBQUGBwAAAAECAwARBBIhMQUGE0EiUWEUIzJxgZFSobEHM0LB0RVicuHwFiSCksLTQ1Nzk7LS8f/EABkBAQEBAQEBAAAAAAAAAAAAAAABAgMEBf/EACERAQEAAgIDAAIDAAAAAAAAAAABAhEDIRIxQQQiMlGh/9oADAMBAAIRAxEAPwDuNFFFAUUUUBRRRQJTOLxaRLmldY1va7sFFzsLk709VJzMjFsKwjaRUnLyBAGIX2edQcpOozMo086C5ikDAFSCDsQQQR6EV6rEJhsWhlfDo8St7XPFAAgUuqQLDG+4XqOJZCoIPjNyDemY+LYpI7NJJ4mGR3Qq11iJdLvh13bLZRGxvnUHTQN7UDjfFVw0au4LBpIYgFtfNNKsS79gWBPoDWVh49LM+HVpY0ZpcLeJQQ8iNAk7yKc18hbOmxWyEb1bc68LbErhogrlDiomlKMUZEjDuGzqQy+NUFxrciguJ+Iok8cLE55RIyC2losuck9viH3qZXNuYuEzYaaWTCPiZGj4fiem0jyYgpJLLEPAz3JcLGzZbkmwqBgeKCFZmw0+aNo4Yi2HnlxH+8zTLHE+fEjpxyWLZrsSPCSNrh1OZVtd7WBHxWsDcEb+oH1tUbBcJhhctEgUsADbsBawA7DQaDyrn0mMllSeB3Lp7Zw2NVaVJ2UtNHJOplVRcZVBsbka69h44QMU74bJOru+N4lMrSo2VY4TLh7lEYZxd1IW6gXHlQbbE8sRSNJmebpyNmlhEnuXbS9xbMFNhdQwU63GpuvEcFgg6RzxxM0jyPGrqGzSWBky5tLnTTvTnK/E2xOGEkgUOJJ42yXyMYJniLLfUBsl7G9r2uaf4pwxZzHn2RiSLfEGRltfcalWBGoKCgZwXGoZcoiOsiqykowUs0QkVS1rZ8hDZb3tVViOJ4qNZjcSyRyMgVY8qWMHViYLcubkqvxb3qVDgMJg8heXKV1Uyy7sQUDZdAWCHJmtewFWUXFsO2qTwm+9pEO3yNBQYvCY6Tw9Qlc75re58CkiPIykMCyurG7EZoj2OWtPglYRoJDdwqhzvdgBmN7DvfsPkKdRwRcEEdiNR96htxWMWu1gXeO50AaNXZrk7ABG12oIeI4HmOI8dutJDINPhaFYh5636QqFjOUFkVRnF1E6EmNXBjnk6hAVjbMuwJuN7g9rlOLwnLaVTm0FjcXvbU9tdNe9RI+ZICTqwAZVDFHsc4UqdtF8S+I2BvppQJheXhHKrrI2RJJZEjsmUPMG6l2tcgl2YDsWPa1rqqOfmaJSDlkKWkYuEewWMAlxceJLZjceXe4vJ4ZxuOeSRI73QkE+GxyuUa1iSLMpFmAPcaUFlResZzjgOvxDCJ0oZx0MYSk5YR3D4WzaK12Go2/iNQeMcSnwrGCBUwywYZJlWP2dcOzu0uZWMuVjECq36YDeO/kKDoVFYOXmNxjUHWyp7UsDxu0CrYxbKljKTnK+NioNxYEEXvuS5JZMFFLPK0ryKrMSqKF0AyqFUaaX1ubk9rABfUUUUBSUtFAUUUUBRRRQFFFFAUUUUBTWJZgjFFDsB4VLZQT5ZrG32p2g0Ge4TzK0ou8BiXrSQZjLEQZIpHjcAXBIBRztqBVhhuO4aQgR4iFyTlAWVCS1s2UAHU21tVYOWmEMcayC6YjEzklT4mxHtJAtfSzTjX+761GflIgAII7BOGxrpayYLEdV7aaXGw8/Kg1KSqSQCCV+IAgkX2uO1Q04zAROeotsOSJybgRlUDnMT2ykG+1Z3k/lmXDShpTcrG6M4MPvmeRXMhVIlY3ILeNmILtve5hY3l/E5pwIwUxDYhprOuohmlkwq2vr1AyA+QBBoN1hp1kRXjIZHUMrDUMrC6kHyIINOVz6GLExYiEKk6rGVjYDrunRTBsFNg3SsZQugVmB3I7OCbE4eNVaTEEtBg88jkWWZjJ1jnZGEYsgBspsWXQE3oN5alrmOK5pxK4VnbECGSOPFPFnjQnEyR4iaOOIhlU6IsROVVJ6imwGlT8XzliIzO5RckftoCMIwR7IkhVz73qNmZFNsgGWVSDpchv6bmgV1KuqsraMrAFSDuCDoazI47iY5WWYQsqSxRvkWRW97GJPCCxHgv8A8Q7LbWPgOdJZEVjhm94MO0Q96n7+VUCu8kYW4DhroWBs1tgSGkTguHVgywRKwKEFY0BvHm6eoH8OZreWY0zgOXsPC6vEmVl62XxuQvtDo8oCkkAFkU2G2trXN4HDuYJZcUkRhCrkxPVYOGyyQTLGAp0JU3Otr6jaxrSUFXgYo8KghiBspc6m9szF2JPfVj96xv7T+YZkwoEB6asSsjA+81GirpoDrcjWtI0uaVvViPoCT/SqLnjhwmwkrSOEX4hoN0uRr623rzXktvT148WM9uJtOzHxOzWsozEsQPwi+wpppbbaf68qcKZQcuva+x1t/P8ASvUEQdgLEXGoHn5/rTa+LQ8hc3SYGbS7wv8AHHc2v+JQdFb9dvK3ZRy5hcShlAB6zNL1FVRIVlhMeXPa9srGuDnAqjZRfYldBvb/APa7b+y7EZuHqveN3X5Xs3/VXTC/HHlx12njlOLwlmclWD7RAFgysDbJofCASLEjQk16PKsBtmMjEAKCXNwoACqCPIBdd9NSbm+e4pzViElxQEig4edUWJcJNIGiKRSZpZ1YhAVkPisLZb2PdrjfG5LSmKWQiNcaLBl8TxiDGQZSgAt0iyjuVOpO56uLYpwKEAjKSCGWzO7AIwIZFBNlWxOg/kKk4bARxszIoUtcnfuSxsDoLkkm25JO9ZvDcdm9syyn3TytEmQQPGbpniBYP1VktqbrYX+TVrqDw0KlgxUFgCAbC4BtcA9gbD7CvE2FRypdFYqbqWUEqfME7GnqQigi4aWGRmMbRuwIDlSrEEagNbb60YrHxRAdR0Qa2uQL20IA7m/lWdj5RPsyRswdgscZzhWToxZwqKAoH8V7kFvUGzCTw7l1klzSPmyrDlI0vKv79wpvlD5Y7i51DHc3ISn5owwy+8BzNYaH+5Ym4HhPUjIPcMCLjWoUvNfwlITlMZk94yoSpRniI1NgwSW4NiMu3arCLlyABPC10VVBzupKqqLZipGYEIlwdDlFxU5eHxC3u00tbwg2tmtb5Zm/5j50DfB8eJ4VkFhcsCBcgMjsjC5AOhU9qm15RABYCwGwGgH0r1QFFFFAUUUUCUtJRQLRRRQFVPMWJlRF6HxM4DZQjSCOxLmNHIDsLDTyubG1jbVE4jw6OdQJVJynMpVmR0axGZJEIZTYkXBGhI70Gcw3NDpl6imVMkrM6IY5MyzpEkbQuQVk8ViNr6iwqZ/thAGYSZkyBy5OQ5WiQvKlkYnMoDdrHKbE1LHLmH8NkPh295Jqeqs13u3jbOgbM1ydddTSPy7HmdlaRM+c2R8oV5PjddL5ibmxuLk6amgP9oofCD1AWzWXpOSApQM5ygjIM6eLbX0Nres0eTYsqr1HsHLnwwjxkqcyBYwIW0tmjCnUk3JvVjzVijDgMVKCQUw8zgg2IKxsRY+elBaUVzz+3JcGIIcTK7HCtJJM51efBrg8RJGzd2bMoUnu0RPcVquF8VlaYRYmJYnaLqpkkMgyhgrKxKrZlLLtcG+h0oHuJcChncNLnOgBCySIjqrZgropAcXvoRsSNiRU1sIhLEopLDKxKrdl8mNtR6GsnxPjmIjxMiNIsFpEXDJLC3s+IRgm+KGiyMxdQLgiw8Ld58HM4GcOjyMJcQqpChZhFBJ02dhfz+p2ANBetg0JuUUnMHvlF84XKGv+IDS/lpUPD8v4aM3jhRdUIyi1umSUA8lUkkKNBc6U03M2GzIA5YOIyHVJGjAmt0s8gXKma4tmI3FPYXj2HklMUcqs4Z1Ki/xxkrIt7WLKQbjfvtQLh+DRRy9VAyt72/iJU9aTqOSD3zajyv5VNnkyqzHZQSfoL17rL838TOXoxH4h4mB2N9FNvPvUvpZN01w+S/3v9xTPN2AWXDrGxKgm5trtrt32p7hUWg+l6mcVYZkXQ2BP6V4Mf42vpW/vI5dLyr7x7bXFx81Ip1eXQsgKgXOgvp4wNAfLa30NdEOGQ2uvrppr8xSTYRCPhHa30NxV3W94/wBOX8cw5hUyMpuBsR5jz2uLn7Gug/skkBwji+8hO1rjKgv971V8x4NZl6bNbW+lia88sM2GwyBGIN5QbDsJW89K6cOXenHnwllrY4zlsvNM64maJZwnVjjEIDZEyXzsjMCVsDlIOgtapMPLmGUm0Q3Btc2BGHGGFhe1ukAtqrcDzIRpKMw8wLEfTY/lWjw86uoZCCD3Fet89QYTH4IYhTHEFcnoJP7OQrMl16YxGXW2UqNbEiwvV9hcUkiB42DKdiNjrb9axGFwMyyIsMWIhYz3niZllwBiMhMzoXJyhluyqmUhmF1GtM8I5ZYRxKkHRaLD4tY7qFRMU0ymKTKNCdMwaxoOhBhRmrmuD5fkEMiiCSMNHCJUSGGPqSCZWYupkYYhgA2Yn41Yi7E6eMTwSVoUBwosntPRQYdWgOcxlC2FMubDuSGyujgL4j4c1qDptZGTiOMb22SKSLLhpXVIniNnWOGKUhpQ91JzMM1jbTQ1qcGG6aZxlbKuYXLWawuMx1OveqLEcq5zOPaZhFiHLzQqIQrZkRGXPkzhSqAGzA6nUUDf+2sHUVcrZc0CO94wEkxCxtGhQtnb97HcqpAzjyNoSc5OuEaSSB8+XFdJrRrHK+H6pygZ8w8MZNyBcK1u15Z4RhvbGyYhUdpI5JIFMGcvGiBbXHURSqR3UEAhe1zf2nKC5Om88skYE/TRun7s4gOrsGCgkhZHC32DHfSwXvDcQZIY3ZCjMisVOUlSRcglSR9iak0xgYDHGiM2cqoUsQAWsLXsNB9KfoCiiigKKKKBKKKKBaKKKAooooCiis3xd8R7ZG8SsYocgcBiBIJiRJ4Le8KLkYa6ajvQaOmsXhkljaORQ6OpV1OoZWFiCPIisn7XxAQpozSMkDv7pFyl0k9oVQdmTKpUNe7MAbg3HiWPHOzoM8aN1wuURgFWlxIDMSLq2XokG43Gh8VBpsZweCWRZJYld1SSNSfwSgCRSNiCBsab4VwSLDktHnLFVTNJLJKwRb5UBdiQoufn3vVfwCeZp2SRmKRRoTmy5i8yoem9v40yOflMlaKgz2J5WD9RBPKsErmSSACIoSzZ5AHKF1V2uSAe5taoWO5GRyGVoy98QSZ8OmIFsRO05yAlcrKzEA6i24Na6igx55JCynpmPpOYC4ZXDAQxxx5UEbKmVljXTLZTc2OgHjl3hWIYQmYJHHHiMTiR8QmZpnxFldCtlAExObMb2Gg1raVV8fxwiitqWe6rp3I1v9KCu4vx4ElIW02Zrfkp++tZwNmb0vSyQ2At9adw0VtToTWbNxvHpo8OyRwlyQFAuSdLADUnyrC8XxJxmWeIkIrED4lcD8VhqNtqu8WM8RjJsptcdjY3F/T0rM4LEnD4lkbZvEPI33/P9a458esenq4eSZZ9/V3wiSYWvIZAdPFe4J21sLijiyTsWvM6JqAEW4vpuQQbfI1NTEFnQCwFwfnT0kzCRhpbf+leff17LjPSjwPC1iRn175c1sx9T603BijlAsQBmtcjXMxa4A2GtPcZxhJyjc6VFOi/KvRwY7vlXk/Kz1+sS0lqx4ZxNoWzLqp+JexH9fWqkHypz5V6XjdJwWKWVA6G4P3B7g+tM8X4pFhYWmxDiONbZmIJAuQovYE7kViOAca6Evi/dkgP5Dyb6fpWl56wPtHDMXGNS0EmX/EFLL+YFRlZ8R4lDBH1J5EiS4GZ2Crdthc9zT8+JRBeRlQEgAsQoudhc965NxwHjMOFwwvlTh5xc1tvaJIenhlJ9G6jW9BVg2N/tOXg0JsVESY/Ei+xiULED5gylt/w0HTqKwsfN2MmikxWDwsUmEjaQLnmZcROkRIeSNQhUC6tYMdbdql8Q57RPY+hBLiPbIpJYVjAz+BUIDA6C+fUkgDKaBybhOJEmJaMkdVndCJEyg9FI1upjzK3gGobyPpTb4fGJ+6EwAW8SvMkoXxSl1kZjmdiOmF1YA21sDeu4XzL08ZxGfGu0MUUeBHSd8wjleAyOiKLhpCWA8O5ArbcMxnWiWTpvHmFwsihZADtmW5sfQ60GcaTGxuULSSKGHTcxxN1Dkw91cooCR5mm8VgfDvoAUTiOO0NlOZEIVoXWzvHO2UsG0C9OIHTdztpWupueFXUq4DKwIZSLgg7gjuKCHwLiBxEImy5Ve7RDUExH4GN+7DxfJhVhXlFAAA0A0AGgAFeqAooooCikooFooooCiiigKS1LULD8VickK/a4zArmU3AZSwGZdNxcUEyqzmDiLYeNHVQwM2Hje99EmmSIsLdxnB+lPvxWELmMsdrX0dTpqNADrqCNPKo3GokxMDwLMqPIpCMCrMrABlcLfxZTlb7UFMecTbFlYgek8aYcZiOu0kzYYXNjlHWR1uAdADV5Fx7DtI0ayqWXPfcLePSQBiMrFdbgE2sb1WJymqzYN0kIjw0ZRkIuZWUe6dmJ3UmRvUtftUGflfENCIQ8QSEYk4dhnzu80U0cfVBFlCiY3ILFiAbDag0UXHcMyhlxEJBJAPVSxI3AN9dj9qsAwva+vl3tWXxvAIgZWxIiXDjArh8zZR01951jc6KuUprft6Uxy1O8WDOMxQHXnSPTXREQLEouAbHxyWOoMrCg1OLxaxi7MBoSATvasOZi5BckkgE311OpP30prE4x5QWdiSfsB5AdhXtdbeQFqKVDckHYbfOvUktq8A2qBxTiCQreQ3Y3yoPiY+QH89qoMZxEKCSbAd/6eZqixqPKCz+AjWJbDMgHcn8R7jbt51DixTyuJZLWBuiA3VRte/8Tevbt62OMm1Vu2oP1q6TaVwfENINAMy6OtyR6MNRarOdGAuwyKNTc2v8zmOlZcxEHPHIYyL+JbEgDcMp0I/0LVW4bjk0soXESlk1IAVUVzuum5G+l68uXBd9Xp7cfyp49ztpoASc7d/hHkvb6mpB9dKhDEEjQU4JC1vOvTjjJNR5Msrld1Iw7djuN/pXt5LVV8QxhTQGzHbztRFiS9h37/1qolT6mw7g/lXQOUcd1sNkfUp4T6qR4fy0+lc9DfE3kCB8hufvV3yVj8mKRO0ikH5gZl/Q/eoLf9nPJp4bFKskgmeRx47EWhjULFHr5C/3qL+zvkyTAtiTOyvmbp4fKScmEVndE1Asc0jXGuw1rdVC4zxFcNh5Z5ASsSM7BbFsqi5sD6CojCcOw3EcHgm4dDhOqV6seHxPVjWHpSMxR5VJDhlDaqFN7b1O4Ny6+Gx+BQKzQ4bASRGW3hMrPECPQkKTbyrUTccgWXpGQdQlQBZsudxdFZwMqs2llJubi29VvLnNa4lIM8ckTzJdcy+7aVFvNGjXuSpDbgXCki9qDEcX5XmfE8Q4hEsvtEGKikw0bZhFKkEEefKhFmLDMobXbS2tdP4Rj1xEEcyAgSKGAYEMtxqrA7EG4PyqZRQFFFFAUUUUBRRSUC0UlFAtFFFAUUUUBVSOXobAEMwXLkBbRFS+VFA/h12N+3kLW1R5sWFkRDe75sp7XUAkH1tf7GgrouWYFXKoYbAkGxIAZbHTycj/ADpcHy5DHIsihsy2sSb6KgjUbdlFh+d6YxXNEaSZAjtlYrJYAZFCStnsTci8ZW2/iBGhF2cRxqSXCmTDgxOJoF8a5lKyPFqRocpWTUi1rG19CQ0lF6xT8XxAMmfqQIJMruUDNGNTZMwKOM0kaggaqGPa488NwOJnghlJfxNHOUMmQXLQTkLk1Au2IWxNjcX0tYNsRWT5ymvIiX2F/qT/AJCrblvh0kEbJK2bxXXxZ2+EAlmyJqbX2vuSWJvWc5puuN1GjKpU+dtD+lFiDEltPnTy7U2NKYmnt3sK0H5Zgvz/AErO43lTFYlnxDqIoVRnzuQZGCISoRNxc9zbetnw/lJpem87ZY7hjEB4nG4V2voD3FvSov7ROanhf2aNRldPesQSQHNsq66ab3B3qWntgoVsAPKpfxJbyqJA+ZQfO/6mnlff5VURcdCSLi+ujb9tvyqixklsotZgR+Xw/atJxCSyXHoRWWxD+Ni3xG9j5DWw+3+vOX2rY4fFAoLU9HIbHLuKpOFEtGren5jQ1MknKi4OvatIZmJMhJNToWKqbXufsB/WqOa7Nmub38Tbj5WqbBjRsEPrYgD9KC2bwxa9wBU3heI6Ukcv4GU+uUbj7XqqSZZGFyAF7Ei9+9TJZf4VGYny132FQdnU3F6o+aRO0bRRQdeOWKaOQB1R1Z1CofGQOnYvmtcjw2B1q3wgIjQP8QVc1trgC/506GFZGQi5ZxARoi8ZjlfDyzMc3UWSFIFcRi1iGMKkEkFbnfSpvD+XTE8ZlnzxxSzSQpkCZGmaQAF7nMFWUqBYeeugGiqi5q4VJikSJGVFuWd2UvYqvurKGU5g5Vwb6GMUF7ekDgkgEXFrjuL7XHasr/Z2MYM7MyyPcZVnYRoDh4wCqjQWnVmva9iextUfE8AxboAZLkKA3vWUtJaQdYHKcupVwoHhzafCLhslcHYg7jTzBsR9CCK9VksJwSSOZEXRGlnlmILFWXrGeIk6BX6j2I7i/wBNbQFFFFAUUUUCUUUUC0UUUBRRRQFQ+IcPEuQlnUo2ZShCm5VkIvY6EMamUUFXBwCBTcISb5rs7t4i4kJFyQCX8WncnzqbhsJHGuWJFRb3sqhRc97Cn6KDyygixFx60opaKAqv4vwlMQoD6EG6MPiU/wAx6VYUUGMPK+IzW6kWX8VnJt/g2v8AWrbhfK8MRzveaT8T2sP8KDQD71e01LJYUBNJZTYXNjYXtc9hftXAuYOIyTYmV5rK5NmAtlBXw5R6ADeukc4c1CFSkZvIRYD8IP8AEf5Vyd6zk6YQ5BjSLKQLbAjepMeIsbiq+1PxSDZvuP6VZUyxSOK45RCbbm1h5G+tqz7wZXANz3P8x+lW+NiBGvw+fnfa3me9UjS5ZAC1+1xrcHW/5VplqeETqIgqg3zGwA2vrvt51LfBZjd/+UbfU9/yqt5eZ8rZFv4viYeg0p3iePYDKHBOxCjQfNr1bdJrZzEzKCI18ROmUbAetPR4bw66f3RuR5k3FZw3vpv5/wBK0/B8KyxDMTrr4iS2u1Zl21cdPcMRBsFA+pt9gBWl5TwPUxSA2snja23hOn52qliS/n+laT9nzscVJl+AJZtNzmGXX6GrUaHn9L8PkFg3jw+jfC3+8ReFtD4TsdDoTVNj4ZMDCohgw+FM86Ru+E6YKpkkYEtMipmLAICwI8e1yK3EsYYWYAjyIBGhuNDRLGGBDAMDuCAQfmDURzrE8wzmFEOIIky4srIrYZA/RkCRl5CrK0gvlKRIQWBOgspvuVsdJiZTKZi0fRw7LGoj6ZM0QZmJtmJuDYXsLnfS2mWFQAAoAX4RYWXtp5V6AoPVFJS0BRRSUC0UUUCUtJRQFFFFAtFFFAUUUUBRRRQFFFFAUUUUBRRSGgR2tWV5s48IIyd2OijzP9Kt+MY8RoWY2ABJPoK43xzibYiUudtlHkP61LdNY47QMVMZGLObsxuT61GYWpxjTUp0NYdUXFcWgjcoY5iVJViHjAJGhsMh0vUd+PQf+TL/AO8n/bqq4qL4ib/1ZP8A5tUXLXTUcd1dTcYhNvdzC3lNH/26jrj8Pf8Adz73/eR/L8HqarMtP4aDMbAE6X03oi6w/HIVXLlxAXcgPHb8lFev7aww/gnHyER/6hVNiMPYbH62/lUfLSrutNhOKYd5EA61yyizRx2uTbcSHT6VtTJfa3pXKcInvEtvnX75hXVsBFpc1ZF3t6YnL2BPfWtL+z3GLGzxEXL+LPf8OmW31J+tZPi0+RR9T99qrOG4lo5BIpswN7/r9KzctLMbXfUe9LWe5c4yJow3fuPI9xWgU1WC0tJRQLRRSUC0UlLQFFFJQLSUUUBS0lFAUtFFAUUUUBRRRQFFFFAUUUUBTczWFOVEx7WWg5z+0HihJEKnfxN8uwrFFKsuYJs+KlJ/EQPkun8qrXk8q5327YzUeSlR510NOkmmX+3ytekWs/j8Qyyy2yn3sm6Rnd2NrlaYbEE7hbXOuQKPQAgA05j/AIpPMyub3Hn+Hf67UzIb2UZrXOhKkF+2gAAFdHAgm/urttrve2X50LjbbKNbfxf5V4AJsRmN8xGg1YasfkBRmNtM1gulwNFbRz8iTQezjPQH60pmGug7dzrt6ev5Uk8lzswHhUgKPgFivf4jv5UgzE2s+a5uMo/eC+UUErhgMkyLGmZsy2AuSdRft2738q7LisKkOHud1XU+ZA3rFfsogGeVzfZbX21vmI+ot9K2vMPihI7EEfrXl5s75aj3fj8c8fK/WDmxLS2zm9u9gL/QCvcRppRavYFdb24zppeVOJmKYAnwvYH0PY/6866zgpbrXCI5K7Ly3OXhRj3VT9wDW8XLOfV3S0UVpgUUUUBRSUtAUUUUBRSUUC0UlFAtFFFAUUUUBRRRQFFFFAUUUUBUbGJdak0jCg4vzZwxop3a3hclgfU6kfO9Z9r13PinC1lUqygg9jXNuYOU3iJaIF18t2X+o/Os2OmOTI2r3Gl2UebAfnT0uHZd1I+YIpcE8SyA4kSmPZujbqC+zC/YHeo1ayMkYYm7ILux1Vidr3JVTpcWt6+WtJNChuQwvYaBSo11NtLXGx7eRrp8fBOEuNPavoYT+l6jY/l/hMdi8uMjB28Mf/1Jrbi5kcPuAy7gfxbAdtL2/nQB3OU65jv52y7fW3lXRxwbg519qxetz8C/U/u69y8B4OBrjMQpIBGZQNCNDpEaDmojtpdTbN3O5G5NtfT1rz0fVNrd+5323rq/9i8JeTqx4qWKzKVVI2ZQVC2PiiPcXsb7/SmsXy9wxpC7YvEuXLObRKAST4jbpi2p8qCl5MlEGBxM4tmvbT4fBGAtyfMkn61qcHjOtw1JWGUsoNr3t561XNy1wwf+LjrEXsIWIYAkXsI/Q1KxvF+F4bCjDvLilUAgXhAcg3GgIF9/KvPnx7vvt7ePm1j66k/1khN53r11B61PTgxnOfAhpIGAMbSMiudPFmUHTxX09KtuH8i4hz7xlQel2b7bfnXXxefzUOCw7TSLHGDdjb+pPoK7hwXC9ONVGygAfIC1VfLvLEeHHgF2O7HVj/QegrTRpYVqTTGV29UUtJVZLSUtFAUUlLQJRRRQLRSUtAlFFFAtFFFAUlLRQFFFFAUUUUCUtFFAlLRRQIajzQA70tFBT8U4ZG6kMAQexrkvMWEEE5RCbWBF+1+1FFStYqy9GWiio28WvvWx5V5fikVZZAG10UgZdD3HeiijOTfrjyu6If8Ahsa5V+2qe+IwzqMhMMgNvRwdx8/yoorcYrAwY6VAQsji/cOynTzsdagz3Zizksx3ZiST9TS0U0lyutbdP/Y5jGPUiOqizj0JNmH1sD967PhohaiioqQBS0UUBRRRQFFFFAUUUUBRRRQFFFFAUUUUH//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3645024"/>
            <a:ext cx="2914650"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25908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289" y="5352"/>
            <a:ext cx="9306414" cy="6852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24736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Drugs</a:t>
            </a:r>
            <a:endParaRPr lang="en-GB" dirty="0"/>
          </a:p>
        </p:txBody>
      </p:sp>
      <p:pic>
        <p:nvPicPr>
          <p:cNvPr id="1026" name="Picture 2" descr="Drugs and Stress (Drug Abuse Prevention Library) (Hardcover) ~ M... Cover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05000" cy="2705100"/>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05000" y="2420888"/>
            <a:ext cx="6096000" cy="3733800"/>
          </a:xfrm>
        </p:spPr>
      </p:pic>
    </p:spTree>
    <p:extLst>
      <p:ext uri="{BB962C8B-B14F-4D97-AF65-F5344CB8AC3E}">
        <p14:creationId xmlns:p14="http://schemas.microsoft.com/office/powerpoint/2010/main" val="7146498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Physiological Methods</a:t>
            </a:r>
            <a:endParaRPr lang="en-GB" dirty="0"/>
          </a:p>
        </p:txBody>
      </p:sp>
      <p:sp>
        <p:nvSpPr>
          <p:cNvPr id="3" name="Content Placeholder 2"/>
          <p:cNvSpPr>
            <a:spLocks noGrp="1"/>
          </p:cNvSpPr>
          <p:nvPr>
            <p:ph idx="1"/>
          </p:nvPr>
        </p:nvSpPr>
        <p:spPr>
          <a:xfrm>
            <a:off x="467544" y="1412776"/>
            <a:ext cx="8229600" cy="4853136"/>
          </a:xfrm>
        </p:spPr>
        <p:txBody>
          <a:bodyPr>
            <a:noAutofit/>
          </a:bodyPr>
          <a:lstStyle/>
          <a:p>
            <a:pPr marL="0" indent="0">
              <a:buNone/>
            </a:pPr>
            <a:r>
              <a:rPr lang="en-GB" sz="1600" dirty="0"/>
              <a:t>PHYSIOLOGICAL METHODS OF STRESS MANAGEMENT Techniques that aim to reduce stress by altering the body’s natural stress responses.</a:t>
            </a:r>
          </a:p>
          <a:p>
            <a:pPr marL="0" indent="0">
              <a:buNone/>
            </a:pPr>
            <a:r>
              <a:rPr lang="en-GB" sz="1600" dirty="0"/>
              <a:t>1. DRUGS </a:t>
            </a:r>
            <a:endParaRPr lang="en-GB" sz="1600" dirty="0" smtClean="0"/>
          </a:p>
          <a:p>
            <a:pPr marL="0" indent="0">
              <a:buNone/>
            </a:pPr>
            <a:r>
              <a:rPr lang="en-GB" sz="1600" dirty="0" smtClean="0"/>
              <a:t>What </a:t>
            </a:r>
            <a:r>
              <a:rPr lang="en-GB" sz="1600" dirty="0"/>
              <a:t>are they? Anxiolytic drugs reduce anxiety. These include: </a:t>
            </a:r>
            <a:endParaRPr lang="en-GB" sz="1600" dirty="0" smtClean="0"/>
          </a:p>
          <a:p>
            <a:pPr marL="0" indent="0">
              <a:buNone/>
            </a:pPr>
            <a:r>
              <a:rPr lang="en-GB" sz="1600" dirty="0" smtClean="0"/>
              <a:t>• </a:t>
            </a:r>
            <a:r>
              <a:rPr lang="en-GB" sz="1600" dirty="0"/>
              <a:t>Benzodiazepines: e.g. </a:t>
            </a:r>
            <a:r>
              <a:rPr lang="en-GB" sz="1600" dirty="0" err="1"/>
              <a:t>valium</a:t>
            </a:r>
            <a:r>
              <a:rPr lang="en-GB" sz="1600" dirty="0"/>
              <a:t>. These act on synapses and neurotransmitters, promoting natural biochemical substance called GABA = the body’s natural form of anxiety relief. </a:t>
            </a:r>
            <a:endParaRPr lang="en-GB" sz="1600" dirty="0" smtClean="0"/>
          </a:p>
          <a:p>
            <a:pPr marL="914400" lvl="1" indent="-514350">
              <a:buAutoNum type="arabicPeriod"/>
            </a:pPr>
            <a:r>
              <a:rPr lang="en-GB" sz="1200" dirty="0" smtClean="0"/>
              <a:t>GABA </a:t>
            </a:r>
            <a:r>
              <a:rPr lang="en-GB" sz="1200" dirty="0"/>
              <a:t>reduces serotonin levels </a:t>
            </a:r>
            <a:r>
              <a:rPr lang="en-GB" sz="1200" dirty="0" smtClean="0"/>
              <a:t>, </a:t>
            </a:r>
            <a:r>
              <a:rPr lang="en-GB" sz="1200" dirty="0"/>
              <a:t>decreases arousal of neurons ‡ reduced anxiety. </a:t>
            </a:r>
            <a:endParaRPr lang="en-GB" sz="1200" dirty="0" smtClean="0"/>
          </a:p>
          <a:p>
            <a:pPr marL="914400" lvl="1" indent="-514350">
              <a:buAutoNum type="arabicPeriod"/>
            </a:pPr>
            <a:r>
              <a:rPr lang="en-GB" sz="1200" dirty="0" smtClean="0"/>
              <a:t>GABA </a:t>
            </a:r>
            <a:r>
              <a:rPr lang="en-GB" sz="1200" dirty="0"/>
              <a:t>slows down nerve cell activity, allowing chloride ions into neurons, slowing activity and causing relaxation. Side effects = sleepiness and dependence</a:t>
            </a:r>
          </a:p>
          <a:p>
            <a:pPr marL="0" indent="0">
              <a:buNone/>
            </a:pPr>
            <a:r>
              <a:rPr lang="en-GB" sz="1600" dirty="0" smtClean="0"/>
              <a:t>All </a:t>
            </a:r>
            <a:r>
              <a:rPr lang="en-GB" sz="1600" dirty="0"/>
              <a:t>drugs are related to the bodily processes involved in the stress response, i.e. they intervene in the activity of the ANS.</a:t>
            </a:r>
          </a:p>
          <a:p>
            <a:pPr marL="0" indent="0">
              <a:buNone/>
            </a:pPr>
            <a:r>
              <a:rPr lang="en-GB" sz="1600" dirty="0"/>
              <a:t>Evaluation </a:t>
            </a:r>
            <a:endParaRPr lang="en-GB" sz="1600" dirty="0" smtClean="0"/>
          </a:p>
          <a:p>
            <a:pPr marL="0" indent="0">
              <a:buNone/>
            </a:pPr>
            <a:r>
              <a:rPr lang="en-GB" sz="1600" dirty="0" smtClean="0"/>
              <a:t>Easy </a:t>
            </a:r>
            <a:r>
              <a:rPr lang="en-GB" sz="1600" dirty="0"/>
              <a:t>to use Effective Available Short term Only tackle symptoms not the real problem Unpleasant side effects – upset stomach, drowsiness, blurred vision, irregular heart beat Dependency – limit of 4 weeks</a:t>
            </a:r>
            <a:r>
              <a:rPr lang="en-GB" sz="1600" dirty="0" smtClean="0"/>
              <a:t>.</a:t>
            </a:r>
          </a:p>
          <a:p>
            <a:pPr marL="0" indent="0">
              <a:buNone/>
            </a:pPr>
            <a:r>
              <a:rPr lang="en-GB" sz="1600" smtClean="0"/>
              <a:t>Good?</a:t>
            </a:r>
            <a:endParaRPr lang="en-GB" sz="1600" dirty="0"/>
          </a:p>
          <a:p>
            <a:pPr marL="0" indent="0">
              <a:buNone/>
            </a:pPr>
            <a:endParaRPr lang="en-GB" sz="1600" dirty="0"/>
          </a:p>
        </p:txBody>
      </p:sp>
      <p:pic>
        <p:nvPicPr>
          <p:cNvPr id="4" name="Picture 2" descr="Drugs and Stress (Drug Abuse Prevention Library) (Hardcover) ~ M... Cover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87624" cy="1412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7397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Beta Blockers</a:t>
            </a:r>
            <a:endParaRPr lang="en-GB" dirty="0"/>
          </a:p>
        </p:txBody>
      </p:sp>
      <p:sp>
        <p:nvSpPr>
          <p:cNvPr id="3" name="Content Placeholder 2"/>
          <p:cNvSpPr>
            <a:spLocks noGrp="1"/>
          </p:cNvSpPr>
          <p:nvPr>
            <p:ph idx="1"/>
          </p:nvPr>
        </p:nvSpPr>
        <p:spPr/>
        <p:txBody>
          <a:bodyPr/>
          <a:lstStyle/>
          <a:p>
            <a:r>
              <a:rPr lang="en-GB" dirty="0" smtClean="0"/>
              <a:t>Beta-blockers </a:t>
            </a:r>
            <a:r>
              <a:rPr lang="en-GB" dirty="0"/>
              <a:t>aim to reduce the activity of adrenaline and noradrenaline (the two hormones which bring about these physiological </a:t>
            </a:r>
            <a:r>
              <a:rPr lang="en-GB" dirty="0" smtClean="0"/>
              <a:t>changes caused by stress). </a:t>
            </a:r>
            <a:endParaRPr lang="en-GB" dirty="0"/>
          </a:p>
        </p:txBody>
      </p:sp>
      <p:pic>
        <p:nvPicPr>
          <p:cNvPr id="4" name="Picture 3"/>
          <p:cNvPicPr>
            <a:picLocks noChangeAspect="1"/>
          </p:cNvPicPr>
          <p:nvPr/>
        </p:nvPicPr>
        <p:blipFill>
          <a:blip r:embed="rId2"/>
          <a:stretch>
            <a:fillRect/>
          </a:stretch>
        </p:blipFill>
        <p:spPr>
          <a:xfrm>
            <a:off x="107504" y="94524"/>
            <a:ext cx="1188823" cy="1414395"/>
          </a:xfrm>
          <a:prstGeom prst="rect">
            <a:avLst/>
          </a:prstGeom>
        </p:spPr>
      </p:pic>
    </p:spTree>
    <p:extLst>
      <p:ext uri="{BB962C8B-B14F-4D97-AF65-F5344CB8AC3E}">
        <p14:creationId xmlns:p14="http://schemas.microsoft.com/office/powerpoint/2010/main" val="13768471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i="1" dirty="0"/>
              <a:t>How do Beta-blockers work</a:t>
            </a:r>
            <a:r>
              <a:rPr lang="en-GB" b="1" i="1" dirty="0" smtClean="0"/>
              <a:t>?</a:t>
            </a:r>
            <a:endParaRPr lang="en-GB" dirty="0"/>
          </a:p>
        </p:txBody>
      </p:sp>
      <p:sp>
        <p:nvSpPr>
          <p:cNvPr id="3" name="Content Placeholder 2"/>
          <p:cNvSpPr>
            <a:spLocks noGrp="1"/>
          </p:cNvSpPr>
          <p:nvPr>
            <p:ph idx="1"/>
          </p:nvPr>
        </p:nvSpPr>
        <p:spPr/>
        <p:txBody>
          <a:bodyPr>
            <a:normAutofit fontScale="85000" lnSpcReduction="10000"/>
          </a:bodyPr>
          <a:lstStyle/>
          <a:p>
            <a:pPr fontAlgn="base"/>
            <a:r>
              <a:rPr lang="en-GB" dirty="0" smtClean="0"/>
              <a:t>Reduce </a:t>
            </a:r>
            <a:r>
              <a:rPr lang="en-GB" dirty="0"/>
              <a:t>the activity of adrenaline and noradrenaline.</a:t>
            </a:r>
          </a:p>
          <a:p>
            <a:pPr fontAlgn="base"/>
            <a:r>
              <a:rPr lang="en-GB" dirty="0"/>
              <a:t>Beta-blocked bind to receptors on the cells of the heart and other parts of the body that are usually stimulated during arousal. By blocking these receptors, it is harder to stimulate cells (for example, in the heart) as a result, the heart beats slower and </a:t>
            </a:r>
            <a:r>
              <a:rPr lang="en-GB" dirty="0" smtClean="0"/>
              <a:t>with less </a:t>
            </a:r>
            <a:r>
              <a:rPr lang="en-GB" dirty="0"/>
              <a:t>force</a:t>
            </a:r>
            <a:r>
              <a:rPr lang="en-GB" dirty="0" smtClean="0"/>
              <a:t>.</a:t>
            </a:r>
          </a:p>
          <a:p>
            <a:pPr fontAlgn="base"/>
            <a:r>
              <a:rPr lang="en-GB" b="1" i="1" dirty="0"/>
              <a:t>This results in;</a:t>
            </a:r>
            <a:endParaRPr lang="en-GB" dirty="0"/>
          </a:p>
          <a:p>
            <a:pPr fontAlgn="base"/>
            <a:r>
              <a:rPr lang="en-GB" dirty="0"/>
              <a:t>Fall in blood pressure (so there is less pressure on the heart)</a:t>
            </a:r>
          </a:p>
          <a:p>
            <a:pPr fontAlgn="base"/>
            <a:r>
              <a:rPr lang="en-GB" dirty="0"/>
              <a:t>The person feeling calmer and less anxious</a:t>
            </a:r>
            <a:r>
              <a:rPr lang="en-GB" dirty="0" smtClean="0"/>
              <a:t>.</a:t>
            </a:r>
            <a:endParaRPr lang="en-GB" dirty="0"/>
          </a:p>
          <a:p>
            <a:endParaRPr lang="en-GB" dirty="0"/>
          </a:p>
        </p:txBody>
      </p:sp>
      <p:pic>
        <p:nvPicPr>
          <p:cNvPr id="4" name="Picture 2" descr="Drugs and Stress (Drug Abuse Prevention Library) (Hardcover) ~ M... Cover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87624" cy="1412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63638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 +</a:t>
            </a:r>
            <a:endParaRPr lang="en-GB" dirty="0"/>
          </a:p>
        </p:txBody>
      </p:sp>
      <p:sp>
        <p:nvSpPr>
          <p:cNvPr id="3" name="Content Placeholder 2"/>
          <p:cNvSpPr>
            <a:spLocks noGrp="1"/>
          </p:cNvSpPr>
          <p:nvPr>
            <p:ph idx="1"/>
          </p:nvPr>
        </p:nvSpPr>
        <p:spPr/>
        <p:txBody>
          <a:bodyPr>
            <a:normAutofit fontScale="77500" lnSpcReduction="20000"/>
          </a:bodyPr>
          <a:lstStyle/>
          <a:p>
            <a:r>
              <a:rPr lang="en-GB" b="1" u="sng" dirty="0"/>
              <a:t>Point:</a:t>
            </a:r>
            <a:r>
              <a:rPr lang="en-GB" dirty="0"/>
              <a:t> Research has demonstrated that drug treatments are extremely effective in treating the negative effects of stress. </a:t>
            </a:r>
            <a:endParaRPr lang="en-GB" dirty="0" smtClean="0"/>
          </a:p>
          <a:p>
            <a:r>
              <a:rPr lang="en-GB" b="1" u="sng" dirty="0" smtClean="0"/>
              <a:t>Evidence</a:t>
            </a:r>
            <a:r>
              <a:rPr lang="en-GB" b="1" u="sng" dirty="0"/>
              <a:t>:</a:t>
            </a:r>
            <a:r>
              <a:rPr lang="en-GB" u="sng" dirty="0"/>
              <a:t> </a:t>
            </a:r>
            <a:r>
              <a:rPr lang="en-GB" dirty="0"/>
              <a:t>For example, Kahn et al (1986) compared placebos and anti-anxiety drugs in 250 patients. The experimental group of patients were given an anxiety drug and however the control group of patients were given a placebo. Kahn et al found that BZs were significantly superior to placebos in treating the symptoms of anxiety which has been caused by stress. </a:t>
            </a:r>
            <a:endParaRPr lang="en-GB" dirty="0" smtClean="0"/>
          </a:p>
          <a:p>
            <a:r>
              <a:rPr lang="en-GB" b="1" u="sng" dirty="0" smtClean="0"/>
              <a:t>Evaluation</a:t>
            </a:r>
            <a:r>
              <a:rPr lang="en-GB" b="1" u="sng" dirty="0"/>
              <a:t>:</a:t>
            </a:r>
            <a:r>
              <a:rPr lang="en-GB" u="sng" dirty="0"/>
              <a:t> </a:t>
            </a:r>
            <a:r>
              <a:rPr lang="en-GB" dirty="0"/>
              <a:t>This is a strength as physiological/biological treatments of stress (e.g. drugs) can be seen to be just as effective as psychological treatments (e.g. CBT).</a:t>
            </a:r>
          </a:p>
        </p:txBody>
      </p:sp>
    </p:spTree>
    <p:extLst>
      <p:ext uri="{BB962C8B-B14F-4D97-AF65-F5344CB8AC3E}">
        <p14:creationId xmlns:p14="http://schemas.microsoft.com/office/powerpoint/2010/main" val="27739396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Evaluation </a:t>
            </a:r>
            <a:r>
              <a:rPr lang="en-GB" dirty="0" smtClean="0"/>
              <a:t>-</a:t>
            </a:r>
            <a:endParaRPr lang="en-GB" dirty="0"/>
          </a:p>
        </p:txBody>
      </p:sp>
      <p:sp>
        <p:nvSpPr>
          <p:cNvPr id="3" name="Content Placeholder 2"/>
          <p:cNvSpPr>
            <a:spLocks noGrp="1"/>
          </p:cNvSpPr>
          <p:nvPr>
            <p:ph idx="1"/>
          </p:nvPr>
        </p:nvSpPr>
        <p:spPr/>
        <p:txBody>
          <a:bodyPr>
            <a:normAutofit fontScale="85000" lnSpcReduction="10000"/>
          </a:bodyPr>
          <a:lstStyle/>
          <a:p>
            <a:r>
              <a:rPr lang="en-GB" b="1" u="sng" dirty="0"/>
              <a:t>Point:</a:t>
            </a:r>
            <a:r>
              <a:rPr lang="en-GB" dirty="0"/>
              <a:t> Drug treatments of stress have been criticised for having a number of negative side effects. </a:t>
            </a:r>
            <a:endParaRPr lang="en-GB" dirty="0" smtClean="0"/>
          </a:p>
          <a:p>
            <a:r>
              <a:rPr lang="en-GB" b="1" u="sng" dirty="0" smtClean="0"/>
              <a:t>Evidence</a:t>
            </a:r>
            <a:r>
              <a:rPr lang="en-GB" b="1" u="sng" dirty="0"/>
              <a:t>:</a:t>
            </a:r>
            <a:r>
              <a:rPr lang="en-GB" dirty="0"/>
              <a:t> For example, patients taking medication for stress (e.g. Beta-blockers and anti-anxiety drugs) have reported many side effects including; drowsiness, dizziness, tiredness, dry mouth, diarrhoea, loss of appetite. </a:t>
            </a:r>
            <a:endParaRPr lang="en-GB" dirty="0" smtClean="0"/>
          </a:p>
          <a:p>
            <a:r>
              <a:rPr lang="en-GB" b="1" u="sng" dirty="0" smtClean="0"/>
              <a:t>Evaluation</a:t>
            </a:r>
            <a:r>
              <a:rPr lang="en-GB" b="1" u="sng" dirty="0"/>
              <a:t>:</a:t>
            </a:r>
            <a:r>
              <a:rPr lang="en-GB" u="sng" dirty="0"/>
              <a:t> </a:t>
            </a:r>
            <a:r>
              <a:rPr lang="en-GB" dirty="0"/>
              <a:t>This is a weakness as it could cause more harm than good and other treatments (e.g. psychological treatments such as CBT) may be more effective at elevating the negative symptoms of stress.</a:t>
            </a:r>
          </a:p>
        </p:txBody>
      </p:sp>
    </p:spTree>
    <p:extLst>
      <p:ext uri="{BB962C8B-B14F-4D97-AF65-F5344CB8AC3E}">
        <p14:creationId xmlns:p14="http://schemas.microsoft.com/office/powerpoint/2010/main" val="41348894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Evaluation -</a:t>
            </a:r>
          </a:p>
        </p:txBody>
      </p:sp>
      <p:sp>
        <p:nvSpPr>
          <p:cNvPr id="3" name="Content Placeholder 2"/>
          <p:cNvSpPr>
            <a:spLocks noGrp="1"/>
          </p:cNvSpPr>
          <p:nvPr>
            <p:ph idx="1"/>
          </p:nvPr>
        </p:nvSpPr>
        <p:spPr/>
        <p:txBody>
          <a:bodyPr>
            <a:normAutofit fontScale="77500" lnSpcReduction="20000"/>
          </a:bodyPr>
          <a:lstStyle/>
          <a:p>
            <a:r>
              <a:rPr lang="en-GB" b="1" u="sng" dirty="0"/>
              <a:t>Point:</a:t>
            </a:r>
            <a:r>
              <a:rPr lang="en-GB" dirty="0"/>
              <a:t> Drug treatments of stress can be criticised for treating the symptoms and not the cause of the stressor. </a:t>
            </a:r>
            <a:endParaRPr lang="en-GB" dirty="0" smtClean="0"/>
          </a:p>
          <a:p>
            <a:r>
              <a:rPr lang="en-GB" b="1" u="sng" dirty="0" smtClean="0"/>
              <a:t>Evidence</a:t>
            </a:r>
            <a:r>
              <a:rPr lang="en-GB" b="1" u="sng" dirty="0"/>
              <a:t>:</a:t>
            </a:r>
            <a:r>
              <a:rPr lang="en-GB" u="sng" dirty="0"/>
              <a:t> </a:t>
            </a:r>
            <a:r>
              <a:rPr lang="en-GB" dirty="0"/>
              <a:t>For example, drug treatments such as anti-anxieties and Beta-blockers will only remove the negative symptoms associated with stress (e.g. increased heart rate, blood pressure) they will not help the individual deal effectively to remove the stressor. </a:t>
            </a:r>
            <a:endParaRPr lang="en-GB" dirty="0" smtClean="0"/>
          </a:p>
          <a:p>
            <a:r>
              <a:rPr lang="en-GB" b="1" u="sng" dirty="0" smtClean="0"/>
              <a:t>Evaluation</a:t>
            </a:r>
            <a:r>
              <a:rPr lang="en-GB" b="1" u="sng" dirty="0"/>
              <a:t>:</a:t>
            </a:r>
            <a:r>
              <a:rPr lang="en-GB" dirty="0"/>
              <a:t> This is a problem because in the cases of chronic stress it may not be appropriate to simply </a:t>
            </a:r>
            <a:r>
              <a:rPr lang="en-GB" dirty="0" smtClean="0"/>
              <a:t>manage </a:t>
            </a:r>
            <a:r>
              <a:rPr lang="en-GB" dirty="0"/>
              <a:t>the symptoms and so it may be preferable to seek a treatment that addresses the problem itself (e.g. CBT).</a:t>
            </a:r>
          </a:p>
        </p:txBody>
      </p:sp>
    </p:spTree>
    <p:extLst>
      <p:ext uri="{BB962C8B-B14F-4D97-AF65-F5344CB8AC3E}">
        <p14:creationId xmlns:p14="http://schemas.microsoft.com/office/powerpoint/2010/main" val="14563939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COPE scale</a:t>
            </a:r>
            <a:endParaRPr lang="en-GB" dirty="0"/>
          </a:p>
        </p:txBody>
      </p:sp>
      <p:sp>
        <p:nvSpPr>
          <p:cNvPr id="3" name="Content Placeholder 2"/>
          <p:cNvSpPr>
            <a:spLocks noGrp="1"/>
          </p:cNvSpPr>
          <p:nvPr>
            <p:ph idx="1"/>
          </p:nvPr>
        </p:nvSpPr>
        <p:spPr/>
        <p:txBody>
          <a:bodyPr/>
          <a:lstStyle/>
          <a:p>
            <a:r>
              <a:rPr lang="en-GB" dirty="0" smtClean="0"/>
              <a:t>Carver et al: 15 coping strategies .</a:t>
            </a:r>
          </a:p>
          <a:p>
            <a:r>
              <a:rPr lang="en-GB" dirty="0" smtClean="0"/>
              <a:t>Questionnaire used to assess an individuals coping strategies. It provides ratings on 15 different strategies.</a:t>
            </a:r>
          </a:p>
          <a:p>
            <a:r>
              <a:rPr lang="en-GB" dirty="0" smtClean="0"/>
              <a:t>Hand out showing cope scale - discuss</a:t>
            </a:r>
            <a:endParaRPr lang="en-GB" dirty="0"/>
          </a:p>
        </p:txBody>
      </p:sp>
    </p:spTree>
    <p:extLst>
      <p:ext uri="{BB962C8B-B14F-4D97-AF65-F5344CB8AC3E}">
        <p14:creationId xmlns:p14="http://schemas.microsoft.com/office/powerpoint/2010/main" val="19039915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rotWithShape="1">
          <a:blip r:embed="rId2"/>
          <a:srcRect l="15635" t="16542" r="30908" b="46865"/>
          <a:stretch/>
        </p:blipFill>
        <p:spPr>
          <a:xfrm>
            <a:off x="421634" y="1628800"/>
            <a:ext cx="8021065" cy="4392488"/>
          </a:xfrm>
          <a:prstGeom prst="rect">
            <a:avLst/>
          </a:prstGeom>
        </p:spPr>
      </p:pic>
    </p:spTree>
    <p:extLst>
      <p:ext uri="{BB962C8B-B14F-4D97-AF65-F5344CB8AC3E}">
        <p14:creationId xmlns:p14="http://schemas.microsoft.com/office/powerpoint/2010/main" val="30524835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a:t>
            </a:r>
            <a:endParaRPr lang="en-GB" dirty="0"/>
          </a:p>
        </p:txBody>
      </p:sp>
      <p:sp>
        <p:nvSpPr>
          <p:cNvPr id="3" name="Content Placeholder 2"/>
          <p:cNvSpPr>
            <a:spLocks noGrp="1"/>
          </p:cNvSpPr>
          <p:nvPr>
            <p:ph idx="1"/>
          </p:nvPr>
        </p:nvSpPr>
        <p:spPr/>
        <p:txBody>
          <a:bodyPr/>
          <a:lstStyle/>
          <a:p>
            <a:pPr marL="0" indent="0">
              <a:buNone/>
            </a:pPr>
            <a:r>
              <a:rPr lang="en-GB" dirty="0"/>
              <a:t>Gender differences in coping with stress. The role of social support in coping with stress; types of social support, including instrumental, emotional and esteem support.</a:t>
            </a:r>
          </a:p>
          <a:p>
            <a:endParaRPr lang="en-GB" dirty="0"/>
          </a:p>
        </p:txBody>
      </p:sp>
    </p:spTree>
    <p:extLst>
      <p:ext uri="{BB962C8B-B14F-4D97-AF65-F5344CB8AC3E}">
        <p14:creationId xmlns:p14="http://schemas.microsoft.com/office/powerpoint/2010/main" val="38760844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Gender differences</a:t>
            </a:r>
            <a:endParaRPr lang="en-GB" dirty="0"/>
          </a:p>
        </p:txBody>
      </p:sp>
      <p:sp>
        <p:nvSpPr>
          <p:cNvPr id="3" name="Content Placeholder 2"/>
          <p:cNvSpPr>
            <a:spLocks noGrp="1"/>
          </p:cNvSpPr>
          <p:nvPr>
            <p:ph idx="1"/>
          </p:nvPr>
        </p:nvSpPr>
        <p:spPr/>
        <p:txBody>
          <a:bodyPr>
            <a:normAutofit/>
          </a:bodyPr>
          <a:lstStyle/>
          <a:p>
            <a:pPr marL="0" indent="0" fontAlgn="base">
              <a:buNone/>
            </a:pPr>
            <a:r>
              <a:rPr lang="en-GB" dirty="0"/>
              <a:t>One of the criticisms of the research into the acute stress response (the SAM pathway) is that it was derived from studies using male participants. Males are preferred because their hormone levels do not alter due to an ovulation cycle. Subsequent research with female participants has shown that there are significant gender differences in coping with stress. </a:t>
            </a:r>
          </a:p>
        </p:txBody>
      </p:sp>
    </p:spTree>
    <p:extLst>
      <p:ext uri="{BB962C8B-B14F-4D97-AF65-F5344CB8AC3E}">
        <p14:creationId xmlns:p14="http://schemas.microsoft.com/office/powerpoint/2010/main" val="5813811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47500" lnSpcReduction="20000"/>
          </a:bodyPr>
          <a:lstStyle/>
          <a:p>
            <a:pPr fontAlgn="base"/>
            <a:r>
              <a:rPr lang="en-GB" b="1" i="1" dirty="0"/>
              <a:t>Physiological (Biological) Explanations of Gender Differences:</a:t>
            </a:r>
            <a:endParaRPr lang="en-GB" dirty="0"/>
          </a:p>
          <a:p>
            <a:pPr fontAlgn="base"/>
            <a:r>
              <a:rPr lang="en-GB" dirty="0"/>
              <a:t>Taylor et al (2000) first proposed the notion of the tend-and-befriend response to stress suggesting that this would have evolved as a typical response in females in situations of threat.</a:t>
            </a:r>
          </a:p>
          <a:p>
            <a:pPr fontAlgn="base"/>
            <a:r>
              <a:rPr lang="en-GB" dirty="0"/>
              <a:t>She argued that the fight or flight response would be displayed by both genders but, for females, there would be a greater adaptive advantage to produce a tend-and-befriend response, and thus this is the most common stress response for females.</a:t>
            </a:r>
          </a:p>
          <a:p>
            <a:pPr fontAlgn="base"/>
            <a:r>
              <a:rPr lang="en-GB" dirty="0"/>
              <a:t>The reason the tend-and-befriend response is a more adaptive response for females due to differential parental investment – females invest more in each single reproduction than males. Therefore, female stress responses have evolved to maximise the survival of their offspring</a:t>
            </a:r>
            <a:r>
              <a:rPr lang="en-GB" dirty="0" smtClean="0"/>
              <a:t>.</a:t>
            </a:r>
          </a:p>
          <a:p>
            <a:pPr fontAlgn="base"/>
            <a:endParaRPr lang="en-GB" dirty="0"/>
          </a:p>
          <a:p>
            <a:pPr fontAlgn="base"/>
            <a:r>
              <a:rPr lang="en-GB" dirty="0" smtClean="0">
                <a:solidFill>
                  <a:srgbClr val="00B050"/>
                </a:solidFill>
              </a:rPr>
              <a:t>Both </a:t>
            </a:r>
            <a:r>
              <a:rPr lang="en-GB" dirty="0">
                <a:solidFill>
                  <a:srgbClr val="00B050"/>
                </a:solidFill>
              </a:rPr>
              <a:t>males and females experience the same physiological response to stress (producing adrenaline, noradrenaline and cortisol).</a:t>
            </a:r>
          </a:p>
          <a:p>
            <a:pPr fontAlgn="base"/>
            <a:r>
              <a:rPr lang="en-GB" dirty="0">
                <a:solidFill>
                  <a:srgbClr val="00B050"/>
                </a:solidFill>
              </a:rPr>
              <a:t>Alongside the production of these hormones, another hormone (oxytocin) is produced in both males and females. Oxytocin (often referred to as the ‘love’ hormone) promotes feelings of bonding and general social-ness.</a:t>
            </a:r>
          </a:p>
          <a:p>
            <a:pPr fontAlgn="base"/>
            <a:r>
              <a:rPr lang="en-GB" dirty="0">
                <a:solidFill>
                  <a:srgbClr val="00B050"/>
                </a:solidFill>
              </a:rPr>
              <a:t>In males, testosterone levels also rise (which has a dampening effect on oxytocin), therefore, males become more aggressive (due to testosterone) and females seek closeness to others (because of unrepressed oxytocin). This response would be at its strongest in women who are breastfeeding because oxytocin is produced at this time.</a:t>
            </a:r>
          </a:p>
          <a:p>
            <a:endParaRPr lang="en-GB" dirty="0"/>
          </a:p>
          <a:p>
            <a:endParaRPr lang="en-GB" dirty="0"/>
          </a:p>
        </p:txBody>
      </p:sp>
    </p:spTree>
    <p:extLst>
      <p:ext uri="{BB962C8B-B14F-4D97-AF65-F5344CB8AC3E}">
        <p14:creationId xmlns:p14="http://schemas.microsoft.com/office/powerpoint/2010/main" val="24197327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Peterson et al (2006) </a:t>
            </a:r>
          </a:p>
        </p:txBody>
      </p:sp>
      <p:sp>
        <p:nvSpPr>
          <p:cNvPr id="3" name="Content Placeholder 2"/>
          <p:cNvSpPr>
            <a:spLocks noGrp="1"/>
          </p:cNvSpPr>
          <p:nvPr>
            <p:ph idx="1"/>
          </p:nvPr>
        </p:nvSpPr>
        <p:spPr/>
        <p:txBody>
          <a:bodyPr>
            <a:normAutofit fontScale="47500" lnSpcReduction="20000"/>
          </a:bodyPr>
          <a:lstStyle/>
          <a:p>
            <a:pPr marL="0" indent="0" fontAlgn="base">
              <a:buNone/>
            </a:pPr>
            <a:r>
              <a:rPr lang="en-GB" b="1" u="sng" dirty="0" smtClean="0"/>
              <a:t>Procedure</a:t>
            </a:r>
            <a:r>
              <a:rPr lang="en-GB" b="1" u="sng" dirty="0"/>
              <a:t>:</a:t>
            </a:r>
            <a:r>
              <a:rPr lang="en-GB" dirty="0"/>
              <a:t> Just over 1,000 men and women seeking fertility treatment at a hospital were recruited for a study on coping styles and asked to complete several questionnaires, including the Ways of Coping Questionnaire (designed by Lazarus and </a:t>
            </a:r>
            <a:r>
              <a:rPr lang="en-GB" dirty="0" err="1"/>
              <a:t>Folkman</a:t>
            </a:r>
            <a:r>
              <a:rPr lang="en-GB" dirty="0"/>
              <a:t>).</a:t>
            </a:r>
          </a:p>
          <a:p>
            <a:pPr marL="0" indent="0" fontAlgn="base">
              <a:buNone/>
            </a:pPr>
            <a:r>
              <a:rPr lang="en-GB" b="1" u="sng" dirty="0"/>
              <a:t>Findings:</a:t>
            </a:r>
            <a:endParaRPr lang="en-GB" dirty="0"/>
          </a:p>
          <a:p>
            <a:pPr fontAlgn="base"/>
            <a:r>
              <a:rPr lang="en-GB" dirty="0"/>
              <a:t>Found clear gender differences.</a:t>
            </a:r>
          </a:p>
          <a:p>
            <a:pPr fontAlgn="base"/>
            <a:r>
              <a:rPr lang="en-GB" dirty="0"/>
              <a:t>Women used </a:t>
            </a:r>
            <a:r>
              <a:rPr lang="en-GB" dirty="0" err="1"/>
              <a:t>confrontive</a:t>
            </a:r>
            <a:r>
              <a:rPr lang="en-GB" dirty="0"/>
              <a:t> coping (a style where they try to alter the situation to reduce the emotional impact (emotion-focused coping).</a:t>
            </a:r>
          </a:p>
          <a:p>
            <a:pPr fontAlgn="base"/>
            <a:r>
              <a:rPr lang="en-GB" dirty="0"/>
              <a:t>Women were also more likely to seek social support and avoidance when compared to men.</a:t>
            </a:r>
          </a:p>
          <a:p>
            <a:pPr fontAlgn="base"/>
            <a:r>
              <a:rPr lang="en-GB" dirty="0"/>
              <a:t>In contrast, men engaged in problem-solving and distanced themselves from the problem (a kind of problem focus).</a:t>
            </a:r>
          </a:p>
          <a:p>
            <a:pPr fontAlgn="base"/>
            <a:r>
              <a:rPr lang="en-GB" dirty="0"/>
              <a:t>There was some emotion-focused coping in men, indicating that gender differences in not clear cut.                                                                                                                                                                             </a:t>
            </a:r>
            <a:endParaRPr lang="en-GB" dirty="0" smtClean="0"/>
          </a:p>
          <a:p>
            <a:pPr fontAlgn="base"/>
            <a:endParaRPr lang="en-GB" b="1" u="sng" dirty="0"/>
          </a:p>
          <a:p>
            <a:pPr marL="0" indent="0" fontAlgn="base">
              <a:buNone/>
            </a:pPr>
            <a:r>
              <a:rPr lang="en-GB" b="1" u="sng" dirty="0" smtClean="0"/>
              <a:t>Conclusion</a:t>
            </a:r>
            <a:r>
              <a:rPr lang="en-GB" b="1" u="sng" dirty="0"/>
              <a:t>:</a:t>
            </a:r>
            <a:r>
              <a:rPr lang="en-GB" dirty="0"/>
              <a:t> Although to some extent it appears that females adopt a more emotion-focused stress management style and men adopt a more problem-focused stress management style. In the most part, it can be seen that the differences between psychological stress management in males and females is not clear cut.</a:t>
            </a:r>
          </a:p>
          <a:p>
            <a:endParaRPr lang="en-GB" dirty="0"/>
          </a:p>
        </p:txBody>
      </p:sp>
    </p:spTree>
    <p:extLst>
      <p:ext uri="{BB962C8B-B14F-4D97-AF65-F5344CB8AC3E}">
        <p14:creationId xmlns:p14="http://schemas.microsoft.com/office/powerpoint/2010/main" val="9348933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i="1" dirty="0"/>
              <a:t>Weaknesses</a:t>
            </a:r>
            <a:r>
              <a:rPr lang="en-GB" b="1" i="1" dirty="0" smtClean="0"/>
              <a:t>:</a:t>
            </a:r>
            <a:endParaRPr lang="en-GB" dirty="0"/>
          </a:p>
        </p:txBody>
      </p:sp>
      <p:sp>
        <p:nvSpPr>
          <p:cNvPr id="3" name="Content Placeholder 2"/>
          <p:cNvSpPr>
            <a:spLocks noGrp="1"/>
          </p:cNvSpPr>
          <p:nvPr>
            <p:ph idx="1"/>
          </p:nvPr>
        </p:nvSpPr>
        <p:spPr/>
        <p:txBody>
          <a:bodyPr>
            <a:normAutofit fontScale="77500" lnSpcReduction="20000"/>
          </a:bodyPr>
          <a:lstStyle/>
          <a:p>
            <a:pPr marL="0" indent="0" fontAlgn="base">
              <a:buNone/>
            </a:pPr>
            <a:r>
              <a:rPr lang="en-GB" b="1" u="sng" dirty="0" smtClean="0"/>
              <a:t>Point</a:t>
            </a:r>
            <a:r>
              <a:rPr lang="en-GB" b="1" u="sng" dirty="0"/>
              <a:t>:</a:t>
            </a:r>
            <a:r>
              <a:rPr lang="en-GB" dirty="0"/>
              <a:t> There is a lack of research support for difference between male and female coping focus. </a:t>
            </a:r>
            <a:endParaRPr lang="en-GB" dirty="0" smtClean="0"/>
          </a:p>
          <a:p>
            <a:pPr marL="0" indent="0" fontAlgn="base">
              <a:buNone/>
            </a:pPr>
            <a:r>
              <a:rPr lang="en-GB" b="1" u="sng" dirty="0" smtClean="0"/>
              <a:t>Example</a:t>
            </a:r>
            <a:r>
              <a:rPr lang="en-GB" b="1" u="sng" dirty="0"/>
              <a:t>:</a:t>
            </a:r>
            <a:r>
              <a:rPr lang="en-GB" dirty="0"/>
              <a:t> For example, the finding that men are more problem-focused and women more emotion-focused is not upheld by most research studies. Hamilton and Fagot (1988) assessed male and female first-year undergraduates over an 8-week period and found no gender differences in the type of ‘focus’ males and females adopt. </a:t>
            </a:r>
            <a:endParaRPr lang="en-GB" dirty="0" smtClean="0"/>
          </a:p>
          <a:p>
            <a:pPr marL="0" indent="0" fontAlgn="base">
              <a:buNone/>
            </a:pPr>
            <a:r>
              <a:rPr lang="en-GB" b="1" u="sng" dirty="0" smtClean="0"/>
              <a:t>Evaluation</a:t>
            </a:r>
            <a:r>
              <a:rPr lang="en-GB" b="1" u="sng" dirty="0"/>
              <a:t>:</a:t>
            </a:r>
            <a:r>
              <a:rPr lang="en-GB" dirty="0"/>
              <a:t> This is a weakness because there is a lack of reliability surrounding the findings into gender differences and stress.</a:t>
            </a:r>
          </a:p>
          <a:p>
            <a:pPr marL="0" indent="0" fontAlgn="base">
              <a:buNone/>
            </a:pPr>
            <a:r>
              <a:rPr lang="en-GB" dirty="0"/>
              <a:t> </a:t>
            </a:r>
          </a:p>
          <a:p>
            <a:r>
              <a:rPr lang="en-GB" dirty="0" smtClean="0"/>
              <a:t>Also Self report!</a:t>
            </a:r>
            <a:endParaRPr lang="en-GB" dirty="0"/>
          </a:p>
        </p:txBody>
      </p:sp>
    </p:spTree>
    <p:extLst>
      <p:ext uri="{BB962C8B-B14F-4D97-AF65-F5344CB8AC3E}">
        <p14:creationId xmlns:p14="http://schemas.microsoft.com/office/powerpoint/2010/main" val="18227705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Approach Coping</a:t>
            </a:r>
            <a:endParaRPr lang="en-GB" dirty="0"/>
          </a:p>
        </p:txBody>
      </p:sp>
      <p:sp>
        <p:nvSpPr>
          <p:cNvPr id="3" name="Content Placeholder 2"/>
          <p:cNvSpPr>
            <a:spLocks noGrp="1"/>
          </p:cNvSpPr>
          <p:nvPr>
            <p:ph idx="1"/>
          </p:nvPr>
        </p:nvSpPr>
        <p:spPr/>
        <p:txBody>
          <a:bodyPr/>
          <a:lstStyle/>
          <a:p>
            <a:pPr marL="0" indent="0">
              <a:buNone/>
            </a:pPr>
            <a:r>
              <a:rPr lang="en-GB" dirty="0" smtClean="0"/>
              <a:t>Roth and Cohen</a:t>
            </a:r>
          </a:p>
          <a:p>
            <a:pPr marL="0" indent="0">
              <a:buNone/>
            </a:pPr>
            <a:endParaRPr lang="en-GB" dirty="0"/>
          </a:p>
          <a:p>
            <a:pPr marL="0" indent="0">
              <a:buNone/>
            </a:pPr>
            <a:r>
              <a:rPr lang="en-GB" dirty="0" smtClean="0"/>
              <a:t>Coping with stress by tackling the situation directly (long term)</a:t>
            </a:r>
            <a:endParaRPr lang="en-GB" dirty="0"/>
          </a:p>
        </p:txBody>
      </p:sp>
    </p:spTree>
    <p:extLst>
      <p:ext uri="{BB962C8B-B14F-4D97-AF65-F5344CB8AC3E}">
        <p14:creationId xmlns:p14="http://schemas.microsoft.com/office/powerpoint/2010/main" val="37030656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Avoidant</a:t>
            </a:r>
            <a:endParaRPr lang="en-GB" dirty="0"/>
          </a:p>
        </p:txBody>
      </p:sp>
      <p:sp>
        <p:nvSpPr>
          <p:cNvPr id="3" name="Content Placeholder 2"/>
          <p:cNvSpPr>
            <a:spLocks noGrp="1"/>
          </p:cNvSpPr>
          <p:nvPr>
            <p:ph idx="1"/>
          </p:nvPr>
        </p:nvSpPr>
        <p:spPr/>
        <p:txBody>
          <a:bodyPr/>
          <a:lstStyle/>
          <a:p>
            <a:pPr marL="0" indent="0">
              <a:buNone/>
            </a:pPr>
            <a:r>
              <a:rPr lang="en-GB" dirty="0" smtClean="0"/>
              <a:t>Roth and Cohen</a:t>
            </a:r>
          </a:p>
          <a:p>
            <a:pPr marL="0" indent="0">
              <a:buNone/>
            </a:pPr>
            <a:endParaRPr lang="en-GB" dirty="0" smtClean="0"/>
          </a:p>
          <a:p>
            <a:pPr marL="0" indent="0">
              <a:buNone/>
            </a:pPr>
            <a:r>
              <a:rPr lang="en-GB" dirty="0" smtClean="0"/>
              <a:t>Pretending it does not exist. (short term)</a:t>
            </a:r>
            <a:endParaRPr lang="en-GB" dirty="0"/>
          </a:p>
        </p:txBody>
      </p:sp>
    </p:spTree>
    <p:extLst>
      <p:ext uri="{BB962C8B-B14F-4D97-AF65-F5344CB8AC3E}">
        <p14:creationId xmlns:p14="http://schemas.microsoft.com/office/powerpoint/2010/main" val="27936807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a:t>3 (a) What is meant by a problem-focused approach to coping with stress</a:t>
            </a:r>
            <a:r>
              <a:rPr lang="en-GB" dirty="0" smtClean="0"/>
              <a:t>?</a:t>
            </a:r>
          </a:p>
          <a:p>
            <a:r>
              <a:rPr lang="en-GB" dirty="0"/>
              <a:t> 3 (b) What is meant by an emotion-focused approach to coping with stress?</a:t>
            </a:r>
          </a:p>
        </p:txBody>
      </p:sp>
    </p:spTree>
    <p:extLst>
      <p:ext uri="{BB962C8B-B14F-4D97-AF65-F5344CB8AC3E}">
        <p14:creationId xmlns:p14="http://schemas.microsoft.com/office/powerpoint/2010/main" val="4954011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Problem focussed coping</a:t>
            </a:r>
            <a:endParaRPr lang="en-GB" dirty="0"/>
          </a:p>
        </p:txBody>
      </p:sp>
      <p:sp>
        <p:nvSpPr>
          <p:cNvPr id="3" name="Content Placeholder 2"/>
          <p:cNvSpPr>
            <a:spLocks noGrp="1"/>
          </p:cNvSpPr>
          <p:nvPr>
            <p:ph idx="1"/>
          </p:nvPr>
        </p:nvSpPr>
        <p:spPr/>
        <p:txBody>
          <a:bodyPr/>
          <a:lstStyle/>
          <a:p>
            <a:r>
              <a:rPr lang="en-GB" dirty="0" smtClean="0"/>
              <a:t>Target the causes of stress (stressors) and deals with them in practical ways to reduce them. </a:t>
            </a:r>
            <a:r>
              <a:rPr lang="en-GB" dirty="0" err="1" smtClean="0"/>
              <a:t>Eg</a:t>
            </a:r>
            <a:r>
              <a:rPr lang="en-GB" dirty="0" smtClean="0"/>
              <a:t>: remove </a:t>
            </a:r>
            <a:r>
              <a:rPr lang="en-GB" smtClean="0"/>
              <a:t>the Lizard.</a:t>
            </a:r>
            <a:endParaRPr lang="en-GB" dirty="0"/>
          </a:p>
        </p:txBody>
      </p:sp>
    </p:spTree>
    <p:extLst>
      <p:ext uri="{BB962C8B-B14F-4D97-AF65-F5344CB8AC3E}">
        <p14:creationId xmlns:p14="http://schemas.microsoft.com/office/powerpoint/2010/main" val="16514068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Problem-focused approach </a:t>
            </a:r>
          </a:p>
        </p:txBody>
      </p:sp>
      <p:sp>
        <p:nvSpPr>
          <p:cNvPr id="3" name="Content Placeholder 2"/>
          <p:cNvSpPr>
            <a:spLocks noGrp="1"/>
          </p:cNvSpPr>
          <p:nvPr>
            <p:ph idx="1"/>
          </p:nvPr>
        </p:nvSpPr>
        <p:spPr/>
        <p:txBody>
          <a:bodyPr>
            <a:normAutofit fontScale="85000" lnSpcReduction="20000"/>
          </a:bodyPr>
          <a:lstStyle/>
          <a:p>
            <a:pPr marL="0" indent="0">
              <a:buNone/>
            </a:pPr>
            <a:r>
              <a:rPr lang="en-GB" dirty="0"/>
              <a:t>Problem-focused approach to coping with stress involves the person actively trying to </a:t>
            </a:r>
            <a:r>
              <a:rPr lang="en-GB" dirty="0" smtClean="0"/>
              <a:t>do something </a:t>
            </a:r>
            <a:r>
              <a:rPr lang="en-GB" dirty="0"/>
              <a:t>that deals with the stress. This might involve taking control by getting as </a:t>
            </a:r>
            <a:r>
              <a:rPr lang="en-GB" dirty="0" smtClean="0"/>
              <a:t>much information </a:t>
            </a:r>
            <a:r>
              <a:rPr lang="en-GB" dirty="0"/>
              <a:t>as they can, considering possible alternative strategies, improving their coping</a:t>
            </a:r>
          </a:p>
          <a:p>
            <a:pPr marL="0" indent="0">
              <a:buNone/>
            </a:pPr>
            <a:r>
              <a:rPr lang="en-GB" dirty="0"/>
              <a:t>resources etc.</a:t>
            </a:r>
          </a:p>
          <a:p>
            <a:pPr marL="0" indent="0">
              <a:buNone/>
            </a:pPr>
            <a:r>
              <a:rPr lang="en-GB" dirty="0"/>
              <a:t>1 mark for a basic statement and further 2 marks for elaboration. For example, </a:t>
            </a:r>
            <a:r>
              <a:rPr lang="en-GB" dirty="0" smtClean="0"/>
              <a:t>problem focused coping </a:t>
            </a:r>
            <a:r>
              <a:rPr lang="en-GB" dirty="0"/>
              <a:t>is doing something active such as taking control (1 mark) by finding out </a:t>
            </a:r>
            <a:r>
              <a:rPr lang="en-GB" dirty="0" smtClean="0"/>
              <a:t>as much </a:t>
            </a:r>
            <a:r>
              <a:rPr lang="en-GB" dirty="0"/>
              <a:t>information about the forthcoming exam as possible and then planning </a:t>
            </a:r>
            <a:r>
              <a:rPr lang="en-GB" dirty="0" smtClean="0"/>
              <a:t>and implementing </a:t>
            </a:r>
            <a:r>
              <a:rPr lang="en-GB" dirty="0"/>
              <a:t>a revision strategy (2 further marks for elaboration). </a:t>
            </a:r>
          </a:p>
        </p:txBody>
      </p:sp>
    </p:spTree>
    <p:extLst>
      <p:ext uri="{BB962C8B-B14F-4D97-AF65-F5344CB8AC3E}">
        <p14:creationId xmlns:p14="http://schemas.microsoft.com/office/powerpoint/2010/main" val="3099290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smtClean="0"/>
              <a:t>Emotion focussed coping</a:t>
            </a:r>
            <a:endParaRPr lang="en-GB" i="1" dirty="0"/>
          </a:p>
        </p:txBody>
      </p:sp>
      <p:sp>
        <p:nvSpPr>
          <p:cNvPr id="3" name="Content Placeholder 2"/>
          <p:cNvSpPr>
            <a:spLocks noGrp="1"/>
          </p:cNvSpPr>
          <p:nvPr>
            <p:ph idx="1"/>
          </p:nvPr>
        </p:nvSpPr>
        <p:spPr/>
        <p:txBody>
          <a:bodyPr/>
          <a:lstStyle/>
          <a:p>
            <a:r>
              <a:rPr lang="en-GB" dirty="0" smtClean="0"/>
              <a:t>Targets the emotional response to the stressor (stage 2) Strategies include denial, distraction (think of other things) and seeking support from friends.</a:t>
            </a:r>
            <a:endParaRPr lang="en-GB" dirty="0"/>
          </a:p>
        </p:txBody>
      </p:sp>
    </p:spTree>
    <p:extLst>
      <p:ext uri="{BB962C8B-B14F-4D97-AF65-F5344CB8AC3E}">
        <p14:creationId xmlns:p14="http://schemas.microsoft.com/office/powerpoint/2010/main" val="31024859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Emotion focused coping </a:t>
            </a:r>
          </a:p>
        </p:txBody>
      </p:sp>
      <p:sp>
        <p:nvSpPr>
          <p:cNvPr id="3" name="Content Placeholder 2"/>
          <p:cNvSpPr>
            <a:spLocks noGrp="1"/>
          </p:cNvSpPr>
          <p:nvPr>
            <p:ph idx="1"/>
          </p:nvPr>
        </p:nvSpPr>
        <p:spPr/>
        <p:txBody>
          <a:bodyPr>
            <a:normAutofit fontScale="70000" lnSpcReduction="20000"/>
          </a:bodyPr>
          <a:lstStyle/>
          <a:p>
            <a:pPr marL="0" indent="0">
              <a:buNone/>
            </a:pPr>
            <a:r>
              <a:rPr lang="en-GB" dirty="0"/>
              <a:t>Emotion focused coping involves strategies that deal with the emotions linked with the </a:t>
            </a:r>
            <a:r>
              <a:rPr lang="en-GB" dirty="0" smtClean="0"/>
              <a:t>stress, rather </a:t>
            </a:r>
            <a:r>
              <a:rPr lang="en-GB" dirty="0"/>
              <a:t>than the stress itself. These might include, denial, venting, wishful thinking etc.</a:t>
            </a:r>
          </a:p>
          <a:p>
            <a:pPr marL="0" indent="0">
              <a:buNone/>
            </a:pPr>
            <a:r>
              <a:rPr lang="en-GB" dirty="0"/>
              <a:t>1 mark for a basic statement and further 2 marks for elaboration. For example, </a:t>
            </a:r>
            <a:r>
              <a:rPr lang="en-GB" dirty="0" smtClean="0"/>
              <a:t>emotion focused </a:t>
            </a:r>
            <a:r>
              <a:rPr lang="en-GB" dirty="0"/>
              <a:t>coping is dealing with the emotions created by the stressful event such as </a:t>
            </a:r>
            <a:r>
              <a:rPr lang="en-GB" dirty="0" smtClean="0"/>
              <a:t>through denial </a:t>
            </a:r>
            <a:r>
              <a:rPr lang="en-GB" dirty="0"/>
              <a:t>(1 mark). The person might carry on as if nothing is wrong and there is no stressor (a</a:t>
            </a:r>
          </a:p>
          <a:p>
            <a:pPr marL="0" indent="0">
              <a:buNone/>
            </a:pPr>
            <a:r>
              <a:rPr lang="en-GB" dirty="0"/>
              <a:t>further mark for slight elaboration</a:t>
            </a:r>
            <a:r>
              <a:rPr lang="en-GB" dirty="0" smtClean="0"/>
              <a:t>). Note</a:t>
            </a:r>
            <a:r>
              <a:rPr lang="en-GB" dirty="0"/>
              <a:t>: social support can be a problem-focused approach (discussing the problem with other</a:t>
            </a:r>
          </a:p>
          <a:p>
            <a:pPr marL="0" indent="0">
              <a:buNone/>
            </a:pPr>
            <a:r>
              <a:rPr lang="en-GB" dirty="0"/>
              <a:t>people can help put the problem into perspective and provide practical information). It </a:t>
            </a:r>
            <a:r>
              <a:rPr lang="en-GB" dirty="0" smtClean="0"/>
              <a:t>can also </a:t>
            </a:r>
            <a:r>
              <a:rPr lang="en-GB" dirty="0"/>
              <a:t>be an emotion-focused approach (getting emotional support from friends). Both </a:t>
            </a:r>
            <a:r>
              <a:rPr lang="en-GB" dirty="0" smtClean="0"/>
              <a:t>are creditworthy</a:t>
            </a:r>
            <a:r>
              <a:rPr lang="en-GB" dirty="0"/>
              <a:t>. </a:t>
            </a:r>
          </a:p>
        </p:txBody>
      </p:sp>
    </p:spTree>
    <p:extLst>
      <p:ext uri="{BB962C8B-B14F-4D97-AF65-F5344CB8AC3E}">
        <p14:creationId xmlns:p14="http://schemas.microsoft.com/office/powerpoint/2010/main" val="35593246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Which is better</a:t>
            </a:r>
            <a:endParaRPr lang="en-GB" dirty="0"/>
          </a:p>
        </p:txBody>
      </p:sp>
      <p:sp>
        <p:nvSpPr>
          <p:cNvPr id="3" name="Content Placeholder 2"/>
          <p:cNvSpPr>
            <a:spLocks noGrp="1"/>
          </p:cNvSpPr>
          <p:nvPr>
            <p:ph idx="1"/>
          </p:nvPr>
        </p:nvSpPr>
        <p:spPr/>
        <p:txBody>
          <a:bodyPr/>
          <a:lstStyle/>
          <a:p>
            <a:r>
              <a:rPr lang="en-GB" dirty="0" smtClean="0"/>
              <a:t>Style of coping influenced by the type of stressor. Controllability and perhaps gender.</a:t>
            </a:r>
            <a:endParaRPr lang="en-GB" dirty="0"/>
          </a:p>
        </p:txBody>
      </p:sp>
    </p:spTree>
    <p:extLst>
      <p:ext uri="{BB962C8B-B14F-4D97-AF65-F5344CB8AC3E}">
        <p14:creationId xmlns:p14="http://schemas.microsoft.com/office/powerpoint/2010/main" val="1253597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Tennen</a:t>
            </a:r>
            <a:r>
              <a:rPr lang="en-GB" dirty="0" smtClean="0"/>
              <a:t> et al</a:t>
            </a:r>
            <a:endParaRPr lang="en-GB" dirty="0"/>
          </a:p>
        </p:txBody>
      </p:sp>
      <p:sp>
        <p:nvSpPr>
          <p:cNvPr id="3" name="Content Placeholder 2"/>
          <p:cNvSpPr>
            <a:spLocks noGrp="1"/>
          </p:cNvSpPr>
          <p:nvPr>
            <p:ph idx="1"/>
          </p:nvPr>
        </p:nvSpPr>
        <p:spPr/>
        <p:txBody>
          <a:bodyPr/>
          <a:lstStyle/>
          <a:p>
            <a:r>
              <a:rPr lang="en-GB" smtClean="0"/>
              <a:t>Studied patients </a:t>
            </a:r>
            <a:r>
              <a:rPr lang="en-GB" dirty="0" smtClean="0"/>
              <a:t>with chronic pain in a longitudinal study. Used a questionnaire.</a:t>
            </a:r>
          </a:p>
          <a:p>
            <a:pPr lvl="1"/>
            <a:r>
              <a:rPr lang="en-GB" dirty="0" smtClean="0"/>
              <a:t>Strategies used simultaneously there is an interaction between the methods of coping</a:t>
            </a:r>
          </a:p>
          <a:p>
            <a:pPr lvl="1"/>
            <a:r>
              <a:rPr lang="en-GB" dirty="0" smtClean="0"/>
              <a:t>An increase of pain when using problem focussed coping meant the next day and increase in emotion coping. I.e.: the success or failure of one method led to a decrease or increase of the other method.</a:t>
            </a:r>
          </a:p>
          <a:p>
            <a:pPr lvl="1"/>
            <a:endParaRPr lang="en-GB" dirty="0"/>
          </a:p>
        </p:txBody>
      </p:sp>
    </p:spTree>
    <p:extLst>
      <p:ext uri="{BB962C8B-B14F-4D97-AF65-F5344CB8AC3E}">
        <p14:creationId xmlns:p14="http://schemas.microsoft.com/office/powerpoint/2010/main" val="36873091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Psychological methods of dealing with stress</a:t>
            </a:r>
            <a:endParaRPr lang="en-GB" dirty="0"/>
          </a:p>
        </p:txBody>
      </p:sp>
      <p:sp>
        <p:nvSpPr>
          <p:cNvPr id="3" name="Content Placeholder 2"/>
          <p:cNvSpPr>
            <a:spLocks noGrp="1"/>
          </p:cNvSpPr>
          <p:nvPr>
            <p:ph idx="1"/>
          </p:nvPr>
        </p:nvSpPr>
        <p:spPr/>
        <p:txBody>
          <a:bodyPr/>
          <a:lstStyle/>
          <a:p>
            <a:r>
              <a:rPr lang="en-GB" dirty="0" smtClean="0"/>
              <a:t>Cognitive behavioural therapy</a:t>
            </a:r>
          </a:p>
          <a:p>
            <a:r>
              <a:rPr lang="en-GB" dirty="0" smtClean="0"/>
              <a:t>Hardiness training</a:t>
            </a:r>
            <a:endParaRPr lang="en-GB" dirty="0"/>
          </a:p>
        </p:txBody>
      </p:sp>
    </p:spTree>
    <p:extLst>
      <p:ext uri="{BB962C8B-B14F-4D97-AF65-F5344CB8AC3E}">
        <p14:creationId xmlns:p14="http://schemas.microsoft.com/office/powerpoint/2010/main" val="1747302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Cognitive behavioural therapy</a:t>
            </a:r>
            <a:endParaRPr lang="en-GB" dirty="0"/>
          </a:p>
        </p:txBody>
      </p:sp>
      <p:sp>
        <p:nvSpPr>
          <p:cNvPr id="3" name="Content Placeholder 2"/>
          <p:cNvSpPr>
            <a:spLocks noGrp="1"/>
          </p:cNvSpPr>
          <p:nvPr>
            <p:ph idx="1"/>
          </p:nvPr>
        </p:nvSpPr>
        <p:spPr/>
        <p:txBody>
          <a:bodyPr/>
          <a:lstStyle/>
          <a:p>
            <a:r>
              <a:rPr lang="en-GB" dirty="0" smtClean="0"/>
              <a:t>Alter irrational thoughts.</a:t>
            </a:r>
          </a:p>
          <a:p>
            <a:r>
              <a:rPr lang="en-GB" dirty="0" smtClean="0"/>
              <a:t>Stress Inoculation Training SIT</a:t>
            </a:r>
          </a:p>
          <a:p>
            <a:pPr lvl="1"/>
            <a:r>
              <a:rPr lang="en-GB" dirty="0" smtClean="0"/>
              <a:t>Conceptualisation -  helps identify the stressors.</a:t>
            </a:r>
          </a:p>
          <a:p>
            <a:pPr lvl="1"/>
            <a:r>
              <a:rPr lang="en-GB" dirty="0" smtClean="0"/>
              <a:t>Skills training e.g.: relaxation techniques (Le mars)</a:t>
            </a:r>
          </a:p>
          <a:p>
            <a:pPr lvl="1"/>
            <a:r>
              <a:rPr lang="en-GB" dirty="0" smtClean="0"/>
              <a:t>Reflect and adapt</a:t>
            </a:r>
            <a:endParaRPr lang="en-GB" dirty="0"/>
          </a:p>
        </p:txBody>
      </p:sp>
    </p:spTree>
    <p:extLst>
      <p:ext uri="{BB962C8B-B14F-4D97-AF65-F5344CB8AC3E}">
        <p14:creationId xmlns:p14="http://schemas.microsoft.com/office/powerpoint/2010/main" val="5814643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Hardiness</a:t>
            </a:r>
            <a:endParaRPr lang="en-GB" dirty="0"/>
          </a:p>
        </p:txBody>
      </p:sp>
      <p:sp>
        <p:nvSpPr>
          <p:cNvPr id="3" name="Content Placeholder 2"/>
          <p:cNvSpPr>
            <a:spLocks noGrp="1"/>
          </p:cNvSpPr>
          <p:nvPr>
            <p:ph idx="1"/>
          </p:nvPr>
        </p:nvSpPr>
        <p:spPr/>
        <p:txBody>
          <a:bodyPr>
            <a:normAutofit lnSpcReduction="10000"/>
          </a:bodyPr>
          <a:lstStyle/>
          <a:p>
            <a:r>
              <a:rPr lang="en-GB" dirty="0" err="1" smtClean="0"/>
              <a:t>Kobasa</a:t>
            </a:r>
            <a:endParaRPr lang="en-GB" dirty="0" smtClean="0"/>
          </a:p>
          <a:p>
            <a:r>
              <a:rPr lang="en-GB" dirty="0" smtClean="0"/>
              <a:t>Focus on the physiological symptoms of stress. </a:t>
            </a:r>
            <a:r>
              <a:rPr lang="en-GB" i="1" dirty="0" smtClean="0"/>
              <a:t>Identify the stressors . </a:t>
            </a:r>
            <a:r>
              <a:rPr lang="en-GB" dirty="0" smtClean="0"/>
              <a:t>Acquire new skills and strategies with therapist.</a:t>
            </a:r>
          </a:p>
          <a:p>
            <a:r>
              <a:rPr lang="en-GB" dirty="0" smtClean="0"/>
              <a:t>Reconstruction. Thinks about past stressful events and how they could have been dealt with better.</a:t>
            </a:r>
          </a:p>
          <a:p>
            <a:r>
              <a:rPr lang="en-GB" dirty="0" smtClean="0"/>
              <a:t>Get the client improve self-efficacy by taking on past perceived stressors.</a:t>
            </a:r>
            <a:endParaRPr lang="en-GB" dirty="0"/>
          </a:p>
        </p:txBody>
      </p:sp>
    </p:spTree>
    <p:extLst>
      <p:ext uri="{BB962C8B-B14F-4D97-AF65-F5344CB8AC3E}">
        <p14:creationId xmlns:p14="http://schemas.microsoft.com/office/powerpoint/2010/main" val="26763442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Stress Inoculation therapy </a:t>
            </a:r>
          </a:p>
        </p:txBody>
      </p:sp>
      <p:sp>
        <p:nvSpPr>
          <p:cNvPr id="3" name="Content Placeholder 2"/>
          <p:cNvSpPr>
            <a:spLocks noGrp="1"/>
          </p:cNvSpPr>
          <p:nvPr>
            <p:ph idx="1"/>
          </p:nvPr>
        </p:nvSpPr>
        <p:spPr/>
        <p:txBody>
          <a:bodyPr>
            <a:normAutofit fontScale="85000" lnSpcReduction="10000"/>
          </a:bodyPr>
          <a:lstStyle/>
          <a:p>
            <a:r>
              <a:rPr lang="en-GB" dirty="0"/>
              <a:t>Stress Inoculation therapy (SIT) involves three stages.</a:t>
            </a:r>
          </a:p>
          <a:p>
            <a:r>
              <a:rPr lang="en-GB" dirty="0" smtClean="0"/>
              <a:t>The </a:t>
            </a:r>
            <a:r>
              <a:rPr lang="en-GB" dirty="0"/>
              <a:t>first is conceptualization, where the client and therapist identify the source of </a:t>
            </a:r>
            <a:r>
              <a:rPr lang="en-GB" dirty="0" smtClean="0"/>
              <a:t>the stress</a:t>
            </a:r>
            <a:r>
              <a:rPr lang="en-GB" dirty="0"/>
              <a:t>. This could include keeping a diary of when and where the </a:t>
            </a:r>
            <a:r>
              <a:rPr lang="en-GB" dirty="0" smtClean="0"/>
              <a:t>stressful experiences </a:t>
            </a:r>
            <a:r>
              <a:rPr lang="en-GB" dirty="0"/>
              <a:t>occurred. During this stage the therapist might even challenge </a:t>
            </a:r>
            <a:r>
              <a:rPr lang="en-GB" dirty="0" smtClean="0"/>
              <a:t>the client’s </a:t>
            </a:r>
            <a:r>
              <a:rPr lang="en-GB" dirty="0"/>
              <a:t>views.</a:t>
            </a:r>
          </a:p>
          <a:p>
            <a:r>
              <a:rPr lang="en-GB" dirty="0" smtClean="0"/>
              <a:t>The </a:t>
            </a:r>
            <a:r>
              <a:rPr lang="en-GB" dirty="0"/>
              <a:t>second stage allows the client to learn specific skills and to practice them </a:t>
            </a:r>
            <a:r>
              <a:rPr lang="en-GB" dirty="0" smtClean="0"/>
              <a:t>with the </a:t>
            </a:r>
            <a:r>
              <a:rPr lang="en-GB" dirty="0"/>
              <a:t>therapist.</a:t>
            </a:r>
          </a:p>
          <a:p>
            <a:pPr marL="342900" lvl="1" indent="-342900">
              <a:buFont typeface="Arial" panose="020B0604020202020204" pitchFamily="34" charset="0"/>
              <a:buChar char="•"/>
            </a:pPr>
            <a:r>
              <a:rPr lang="en-GB" dirty="0" smtClean="0"/>
              <a:t>Finally </a:t>
            </a:r>
            <a:r>
              <a:rPr lang="en-GB" dirty="0"/>
              <a:t>the client will try out these skills in the real world. At the same time Reflect and </a:t>
            </a:r>
            <a:r>
              <a:rPr lang="en-GB" dirty="0" smtClean="0"/>
              <a:t>adapt</a:t>
            </a:r>
            <a:endParaRPr lang="en-GB" dirty="0"/>
          </a:p>
        </p:txBody>
      </p:sp>
    </p:spTree>
    <p:extLst>
      <p:ext uri="{BB962C8B-B14F-4D97-AF65-F5344CB8AC3E}">
        <p14:creationId xmlns:p14="http://schemas.microsoft.com/office/powerpoint/2010/main" val="39034402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normAutofit fontScale="85000" lnSpcReduction="10000"/>
          </a:bodyPr>
          <a:lstStyle/>
          <a:p>
            <a:r>
              <a:rPr lang="en-GB" dirty="0"/>
              <a:t>Karen has been feeling extremely stressed for several months. She has </a:t>
            </a:r>
            <a:r>
              <a:rPr lang="en-GB"/>
              <a:t>recently </a:t>
            </a:r>
            <a:r>
              <a:rPr lang="en-GB" smtClean="0"/>
              <a:t>been promoted </a:t>
            </a:r>
            <a:r>
              <a:rPr lang="en-GB" dirty="0"/>
              <a:t>at work and is worried that she is not able to do the job properly in spite </a:t>
            </a:r>
            <a:r>
              <a:rPr lang="en-GB" dirty="0" smtClean="0"/>
              <a:t>of praise </a:t>
            </a:r>
            <a:r>
              <a:rPr lang="en-GB" dirty="0"/>
              <a:t>from her managers. She also finds it very difficult to say “no” when </a:t>
            </a:r>
            <a:r>
              <a:rPr lang="en-GB" dirty="0" smtClean="0"/>
              <a:t>colleagues ask </a:t>
            </a:r>
            <a:r>
              <a:rPr lang="en-GB" dirty="0"/>
              <a:t>for assistance. Her health is suffering and she decides to try Cognitive Behavioural</a:t>
            </a:r>
          </a:p>
          <a:p>
            <a:r>
              <a:rPr lang="en-GB" dirty="0"/>
              <a:t>Therapy (CBT) to help manage her stress.</a:t>
            </a:r>
          </a:p>
          <a:p>
            <a:r>
              <a:rPr lang="en-GB" dirty="0"/>
              <a:t> Explain what is involved in Cognitive Behavioural Therapy (CBT) and how it could </a:t>
            </a:r>
            <a:r>
              <a:rPr lang="en-GB" dirty="0" smtClean="0"/>
              <a:t>be used </a:t>
            </a:r>
            <a:r>
              <a:rPr lang="en-GB" dirty="0"/>
              <a:t>to help Karen.</a:t>
            </a:r>
          </a:p>
        </p:txBody>
      </p:sp>
    </p:spTree>
    <p:extLst>
      <p:ext uri="{BB962C8B-B14F-4D97-AF65-F5344CB8AC3E}">
        <p14:creationId xmlns:p14="http://schemas.microsoft.com/office/powerpoint/2010/main" val="3585060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CBT</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a:t>CBT is an umbrella term that includes a range of different treatments, such as SIT </a:t>
            </a:r>
            <a:r>
              <a:rPr lang="en-GB" dirty="0" smtClean="0"/>
              <a:t>and hardiness </a:t>
            </a:r>
            <a:r>
              <a:rPr lang="en-GB" dirty="0"/>
              <a:t>training. All these methods share the common aim which is to change </a:t>
            </a:r>
            <a:r>
              <a:rPr lang="en-GB" dirty="0" smtClean="0"/>
              <a:t>irrational thoughts </a:t>
            </a:r>
            <a:r>
              <a:rPr lang="en-GB" dirty="0"/>
              <a:t>and cognitive biases. Candidates can refer to a specific method or to CBT </a:t>
            </a:r>
            <a:r>
              <a:rPr lang="en-GB" dirty="0" smtClean="0"/>
              <a:t>in general</a:t>
            </a:r>
            <a:r>
              <a:rPr lang="en-GB" dirty="0"/>
              <a:t>, either way would be creditworthy. SIT uses conceptualisation and skills training</a:t>
            </a:r>
            <a:r>
              <a:rPr lang="en-GB" dirty="0" smtClean="0"/>
              <a:t>.</a:t>
            </a:r>
          </a:p>
          <a:p>
            <a:pPr marL="0" indent="0">
              <a:buNone/>
            </a:pPr>
            <a:endParaRPr lang="en-GB" dirty="0"/>
          </a:p>
          <a:p>
            <a:pPr marL="0" indent="0">
              <a:buNone/>
            </a:pPr>
            <a:r>
              <a:rPr lang="en-GB" dirty="0"/>
              <a:t>CBT could help Karen because she has irrational thoughts (worried she is unable to do </a:t>
            </a:r>
            <a:r>
              <a:rPr lang="en-GB" dirty="0" smtClean="0"/>
              <a:t>the job </a:t>
            </a:r>
            <a:r>
              <a:rPr lang="en-GB" dirty="0"/>
              <a:t>properly even though she receives praise). The therapist might challenge Karen and </a:t>
            </a:r>
            <a:r>
              <a:rPr lang="en-GB" dirty="0" smtClean="0"/>
              <a:t>ask her </a:t>
            </a:r>
            <a:r>
              <a:rPr lang="en-GB" dirty="0"/>
              <a:t>for evidence of examples when she couldn’t do her job well. Karen might also </a:t>
            </a:r>
            <a:r>
              <a:rPr lang="en-GB" dirty="0" smtClean="0"/>
              <a:t>practice saying </a:t>
            </a:r>
            <a:r>
              <a:rPr lang="en-GB" dirty="0"/>
              <a:t>“no” to her therapist so that she can later do so in the real world. Since her problems</a:t>
            </a:r>
          </a:p>
          <a:p>
            <a:pPr marL="0" indent="0">
              <a:buNone/>
            </a:pPr>
            <a:r>
              <a:rPr lang="en-GB" dirty="0"/>
              <a:t>appear to be due to her cognitions, CBT would be an appropriate treatment.</a:t>
            </a:r>
          </a:p>
          <a:p>
            <a:pPr marL="0" indent="0">
              <a:buNone/>
            </a:pPr>
            <a:endParaRPr lang="en-GB" dirty="0" smtClean="0"/>
          </a:p>
          <a:p>
            <a:pPr marL="0" indent="0">
              <a:buNone/>
            </a:pPr>
            <a:r>
              <a:rPr lang="en-GB" dirty="0" smtClean="0"/>
              <a:t>For </a:t>
            </a:r>
            <a:r>
              <a:rPr lang="en-GB" dirty="0"/>
              <a:t>4-6 marks, there must be active engagement with the scenario (this is not the same </a:t>
            </a:r>
            <a:r>
              <a:rPr lang="en-GB" dirty="0" smtClean="0"/>
              <a:t>as merely </a:t>
            </a:r>
            <a:r>
              <a:rPr lang="en-GB" dirty="0"/>
              <a:t>using the name ‘Karen’). </a:t>
            </a:r>
          </a:p>
        </p:txBody>
      </p:sp>
    </p:spTree>
    <p:extLst>
      <p:ext uri="{BB962C8B-B14F-4D97-AF65-F5344CB8AC3E}">
        <p14:creationId xmlns:p14="http://schemas.microsoft.com/office/powerpoint/2010/main" val="23590416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620688"/>
            <a:ext cx="8745500" cy="5904655"/>
          </a:xfrm>
        </p:spPr>
      </p:pic>
    </p:spTree>
    <p:extLst>
      <p:ext uri="{BB962C8B-B14F-4D97-AF65-F5344CB8AC3E}">
        <p14:creationId xmlns:p14="http://schemas.microsoft.com/office/powerpoint/2010/main" val="32996506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BIOFEEDBACK</a:t>
            </a:r>
            <a:endParaRPr lang="en-GB" dirty="0"/>
          </a:p>
        </p:txBody>
      </p:sp>
      <p:sp>
        <p:nvSpPr>
          <p:cNvPr id="3" name="Content Placeholder 2"/>
          <p:cNvSpPr>
            <a:spLocks noGrp="1"/>
          </p:cNvSpPr>
          <p:nvPr>
            <p:ph idx="1"/>
          </p:nvPr>
        </p:nvSpPr>
        <p:spPr>
          <a:xfrm>
            <a:off x="457200" y="1600200"/>
            <a:ext cx="8229600" cy="4781128"/>
          </a:xfrm>
        </p:spPr>
        <p:txBody>
          <a:bodyPr>
            <a:normAutofit fontScale="47500" lnSpcReduction="20000"/>
          </a:bodyPr>
          <a:lstStyle/>
          <a:p>
            <a:pPr marL="0" indent="0">
              <a:buNone/>
            </a:pPr>
            <a:r>
              <a:rPr lang="en-GB" dirty="0"/>
              <a:t>2. </a:t>
            </a:r>
            <a:r>
              <a:rPr lang="en-GB" dirty="0" smtClean="0"/>
              <a:t>What </a:t>
            </a:r>
            <a:r>
              <a:rPr lang="en-GB" dirty="0"/>
              <a:t>is it? </a:t>
            </a:r>
            <a:endParaRPr lang="en-GB" dirty="0" smtClean="0"/>
          </a:p>
          <a:p>
            <a:pPr marL="0" indent="0">
              <a:buNone/>
            </a:pPr>
            <a:r>
              <a:rPr lang="en-GB" dirty="0" smtClean="0"/>
              <a:t>Techniques </a:t>
            </a:r>
            <a:r>
              <a:rPr lang="en-GB" dirty="0"/>
              <a:t>to learn voluntary control of involuntary behaviours by being made aware of ANS activity</a:t>
            </a:r>
            <a:r>
              <a:rPr lang="en-GB" dirty="0" smtClean="0"/>
              <a:t>.</a:t>
            </a:r>
          </a:p>
          <a:p>
            <a:pPr marL="0" indent="0">
              <a:buNone/>
            </a:pPr>
            <a:endParaRPr lang="en-GB" dirty="0"/>
          </a:p>
          <a:p>
            <a:r>
              <a:rPr lang="en-GB" sz="3800" dirty="0"/>
              <a:t>Learning occurs through: </a:t>
            </a:r>
            <a:endParaRPr lang="en-GB" sz="3800" dirty="0" smtClean="0"/>
          </a:p>
          <a:p>
            <a:r>
              <a:rPr lang="en-GB" sz="3800" dirty="0" smtClean="0"/>
              <a:t>A</a:t>
            </a:r>
            <a:r>
              <a:rPr lang="en-GB" sz="3800" dirty="0"/>
              <a:t>. Feedback </a:t>
            </a:r>
          </a:p>
          <a:p>
            <a:pPr marL="742950" lvl="2" indent="-342900"/>
            <a:r>
              <a:rPr lang="en-GB" sz="2900" dirty="0"/>
              <a:t>a patient is connected to various monitoring devices to provide info about ANS activity e.g. light indicating high blood pressure.</a:t>
            </a:r>
          </a:p>
          <a:p>
            <a:pPr marL="342900" lvl="1" indent="-342900">
              <a:buFont typeface="Arial" panose="020B0604020202020204" pitchFamily="34" charset="0"/>
              <a:buChar char="•"/>
            </a:pPr>
            <a:r>
              <a:rPr lang="en-GB" sz="3800" dirty="0"/>
              <a:t>B. Relaxation </a:t>
            </a:r>
          </a:p>
          <a:p>
            <a:pPr marL="742950" lvl="2" indent="-342900"/>
            <a:r>
              <a:rPr lang="en-GB" sz="2900" dirty="0"/>
              <a:t> a patient is taught methods of relaxation. Reduces activity of sympathetic nervous system and activating the parasympathetic nervous system. </a:t>
            </a:r>
          </a:p>
          <a:p>
            <a:pPr marL="342900" lvl="1" indent="-342900">
              <a:buFont typeface="Arial" panose="020B0604020202020204" pitchFamily="34" charset="0"/>
              <a:buChar char="•"/>
            </a:pPr>
            <a:r>
              <a:rPr lang="en-GB" sz="3800" dirty="0"/>
              <a:t>C. Operant conditioning </a:t>
            </a:r>
          </a:p>
          <a:p>
            <a:pPr marL="800100" lvl="3" indent="-342900"/>
            <a:r>
              <a:rPr lang="en-GB" sz="3400" dirty="0"/>
              <a:t> certain behaviours are reinforced because they result in a desirable outcome.</a:t>
            </a:r>
          </a:p>
          <a:p>
            <a:pPr marL="0" indent="0">
              <a:buNone/>
            </a:pPr>
            <a:endParaRPr lang="en-GB" dirty="0" smtClean="0"/>
          </a:p>
          <a:p>
            <a:r>
              <a:rPr lang="en-GB" dirty="0" smtClean="0"/>
              <a:t>Miller </a:t>
            </a:r>
            <a:r>
              <a:rPr lang="en-GB" dirty="0"/>
              <a:t>and </a:t>
            </a:r>
            <a:r>
              <a:rPr lang="en-GB" dirty="0" err="1"/>
              <a:t>DiCara</a:t>
            </a:r>
            <a:r>
              <a:rPr lang="en-GB" dirty="0"/>
              <a:t> Used 24 rats, keeping them alive through artificial respiration. Half were rewarded when their heart rate slowed down. Half were rewarded when their heart rate speeded up. Heart beats adapted to what they were rewarded by.</a:t>
            </a:r>
          </a:p>
          <a:p>
            <a:r>
              <a:rPr lang="en-GB" dirty="0"/>
              <a:t>Evaluation</a:t>
            </a:r>
          </a:p>
          <a:p>
            <a:r>
              <a:rPr lang="en-GB" dirty="0"/>
              <a:t>Effectiveness – Dworkin and Dworkin used biofeedback to teach sufferers of scoliosis to control their back muscles and alter their posture. No side effects Long lasting methods – future Non-invasive Expensive Time Consuming Treats the symptoms not the </a:t>
            </a:r>
            <a:r>
              <a:rPr lang="en-GB" dirty="0" smtClean="0"/>
              <a:t>problem</a:t>
            </a:r>
            <a:endParaRPr lang="en-GB" dirty="0"/>
          </a:p>
        </p:txBody>
      </p:sp>
      <p:pic>
        <p:nvPicPr>
          <p:cNvPr id="4" name="Picture 2" descr="Drugs and Stress (Drug Abuse Prevention Library) (Hardcover) ~ M... Cover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87624" cy="1412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2321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pPr marL="0" indent="0">
              <a:buNone/>
            </a:pPr>
            <a:r>
              <a:rPr lang="en-GB" dirty="0"/>
              <a:t>Long-term stress is often accompanied by psychological and physical changes.</a:t>
            </a:r>
          </a:p>
          <a:p>
            <a:pPr marL="0" indent="0">
              <a:buNone/>
            </a:pPr>
            <a:r>
              <a:rPr lang="en-GB" dirty="0"/>
              <a:t>Drug therapy is sometimes used to reduce these effects of stress.</a:t>
            </a:r>
          </a:p>
          <a:p>
            <a:pPr marL="0" indent="0">
              <a:buNone/>
            </a:pPr>
            <a:r>
              <a:rPr lang="en-GB" dirty="0" smtClean="0"/>
              <a:t>Outline </a:t>
            </a:r>
            <a:r>
              <a:rPr lang="en-GB" dirty="0"/>
              <a:t>drug therapy as a method of stress management. 4 marks</a:t>
            </a:r>
          </a:p>
        </p:txBody>
      </p:sp>
    </p:spTree>
    <p:extLst>
      <p:ext uri="{BB962C8B-B14F-4D97-AF65-F5344CB8AC3E}">
        <p14:creationId xmlns:p14="http://schemas.microsoft.com/office/powerpoint/2010/main" val="3356364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92500" lnSpcReduction="20000"/>
          </a:bodyPr>
          <a:lstStyle/>
          <a:p>
            <a:r>
              <a:rPr lang="en-GB" dirty="0"/>
              <a:t>The two main groups of drugs used to manage stress are Benzodiazepines </a:t>
            </a:r>
            <a:r>
              <a:rPr lang="en-GB" dirty="0" smtClean="0"/>
              <a:t>and Beta-blockers</a:t>
            </a:r>
            <a:r>
              <a:rPr lang="en-GB" dirty="0"/>
              <a:t>. BZs act on the brain by increasing the action of GABA. This </a:t>
            </a:r>
            <a:r>
              <a:rPr lang="en-GB" dirty="0" smtClean="0"/>
              <a:t>neurotransmitter reduces </a:t>
            </a:r>
            <a:r>
              <a:rPr lang="en-GB" dirty="0"/>
              <a:t>the activity of other neurotransmitters in the brain.</a:t>
            </a:r>
          </a:p>
          <a:p>
            <a:r>
              <a:rPr lang="en-GB" dirty="0"/>
              <a:t>Beta-blockers act directly on the cardiovascular system. They reduce any increase in </a:t>
            </a:r>
            <a:r>
              <a:rPr lang="en-GB" dirty="0" smtClean="0"/>
              <a:t>heart rate </a:t>
            </a:r>
            <a:r>
              <a:rPr lang="en-GB" dirty="0"/>
              <a:t>and blood pressure that may arise as a result of stress.</a:t>
            </a:r>
          </a:p>
          <a:p>
            <a:r>
              <a:rPr lang="en-GB" dirty="0"/>
              <a:t>Examiners should be aware of a breadth/depth trade off: one type in detail or both in </a:t>
            </a:r>
            <a:r>
              <a:rPr lang="en-GB" dirty="0" smtClean="0"/>
              <a:t>less detail</a:t>
            </a:r>
            <a:r>
              <a:rPr lang="en-GB" dirty="0"/>
              <a:t>.</a:t>
            </a:r>
          </a:p>
        </p:txBody>
      </p:sp>
    </p:spTree>
    <p:extLst>
      <p:ext uri="{BB962C8B-B14F-4D97-AF65-F5344CB8AC3E}">
        <p14:creationId xmlns:p14="http://schemas.microsoft.com/office/powerpoint/2010/main" val="217250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03648" y="1557125"/>
            <a:ext cx="6480720" cy="4612112"/>
          </a:xfrm>
        </p:spPr>
      </p:pic>
    </p:spTree>
    <p:extLst>
      <p:ext uri="{BB962C8B-B14F-4D97-AF65-F5344CB8AC3E}">
        <p14:creationId xmlns:p14="http://schemas.microsoft.com/office/powerpoint/2010/main" val="34401684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Alternative methods</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Muscle relaxation and meditation</a:t>
            </a:r>
          </a:p>
          <a:p>
            <a:r>
              <a:rPr lang="en-GB" dirty="0" smtClean="0"/>
              <a:t>Jacobson tensed and relaxed method. Studies have shown (Murphy) they are effective stress management technique.</a:t>
            </a:r>
          </a:p>
          <a:p>
            <a:pPr marL="0" indent="0">
              <a:buNone/>
            </a:pPr>
            <a:r>
              <a:rPr lang="en-GB" dirty="0" smtClean="0"/>
              <a:t>Physical exercise (think fight or flight). </a:t>
            </a:r>
          </a:p>
          <a:p>
            <a:r>
              <a:rPr lang="en-GB" dirty="0" smtClean="0"/>
              <a:t>Throne et al found that it reduced stress in firefighters</a:t>
            </a:r>
          </a:p>
          <a:p>
            <a:pPr marL="0" indent="0">
              <a:buNone/>
            </a:pPr>
            <a:r>
              <a:rPr lang="en-GB" dirty="0" smtClean="0"/>
              <a:t>Social Support (network) Includes support at work.</a:t>
            </a:r>
          </a:p>
          <a:p>
            <a:r>
              <a:rPr lang="en-GB" dirty="0" smtClean="0"/>
              <a:t>Glaser et al found that it reduces blood pressure</a:t>
            </a:r>
          </a:p>
          <a:p>
            <a:pPr marL="0" indent="0">
              <a:buNone/>
            </a:pPr>
            <a:endParaRPr lang="en-GB" dirty="0"/>
          </a:p>
        </p:txBody>
      </p:sp>
    </p:spTree>
    <p:extLst>
      <p:ext uri="{BB962C8B-B14F-4D97-AF65-F5344CB8AC3E}">
        <p14:creationId xmlns:p14="http://schemas.microsoft.com/office/powerpoint/2010/main" val="23678938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3879</TotalTime>
  <Words>2040</Words>
  <Application>Microsoft Office PowerPoint</Application>
  <PresentationFormat>On-screen Show (4:3)</PresentationFormat>
  <Paragraphs>160</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Coping with stress</vt:lpstr>
      <vt:lpstr>Syllabus Managing and coping with stress:</vt:lpstr>
      <vt:lpstr>PowerPoint Presentation</vt:lpstr>
      <vt:lpstr>PowerPoint Presentation</vt:lpstr>
      <vt:lpstr>Drugs</vt:lpstr>
      <vt:lpstr>Physiological Methods</vt:lpstr>
      <vt:lpstr>Beta Blockers</vt:lpstr>
      <vt:lpstr>How do Beta-blockers work?</vt:lpstr>
      <vt:lpstr>Evaluation +</vt:lpstr>
      <vt:lpstr>Evaluation -</vt:lpstr>
      <vt:lpstr>Evaluation -</vt:lpstr>
      <vt:lpstr>COPE scale</vt:lpstr>
      <vt:lpstr>PowerPoint Presentation</vt:lpstr>
      <vt:lpstr>Syllabus</vt:lpstr>
      <vt:lpstr>Gender differences</vt:lpstr>
      <vt:lpstr>PowerPoint Presentation</vt:lpstr>
      <vt:lpstr>Peterson et al (2006) </vt:lpstr>
      <vt:lpstr>Weaknesses:</vt:lpstr>
      <vt:lpstr>Approach Coping</vt:lpstr>
      <vt:lpstr>Avoidant</vt:lpstr>
      <vt:lpstr>Question</vt:lpstr>
      <vt:lpstr>Problem focussed coping</vt:lpstr>
      <vt:lpstr>Problem-focused approach </vt:lpstr>
      <vt:lpstr>Emotion focussed coping</vt:lpstr>
      <vt:lpstr>Emotion focused coping </vt:lpstr>
      <vt:lpstr>Which is better</vt:lpstr>
      <vt:lpstr>Tennen et al</vt:lpstr>
      <vt:lpstr>Psychological methods of dealing with stress</vt:lpstr>
      <vt:lpstr>Cognitive behavioural therapy</vt:lpstr>
      <vt:lpstr>Hardiness</vt:lpstr>
      <vt:lpstr>Stress Inoculation therapy </vt:lpstr>
      <vt:lpstr>Question</vt:lpstr>
      <vt:lpstr>CBT</vt:lpstr>
      <vt:lpstr>PowerPoint Presentation</vt:lpstr>
      <vt:lpstr>BIOFEEDBACK</vt:lpstr>
      <vt:lpstr>Question</vt:lpstr>
      <vt:lpstr>Answer</vt:lpstr>
      <vt:lpstr>PowerPoint Presentation</vt:lpstr>
      <vt:lpstr>Alternative methods</vt:lpstr>
    </vt:vector>
  </TitlesOfParts>
  <Company>Kelly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Coping with stress</dc:title>
  <dc:creator>Stanyer, Richard  (Staff)</dc:creator>
  <cp:lastModifiedBy>Stanyer, Richard  (Staff)</cp:lastModifiedBy>
  <cp:revision>39</cp:revision>
  <dcterms:created xsi:type="dcterms:W3CDTF">2015-01-25T12:09:48Z</dcterms:created>
  <dcterms:modified xsi:type="dcterms:W3CDTF">2018-10-01T10:26:16Z</dcterms:modified>
</cp:coreProperties>
</file>